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76" r:id="rId3"/>
    <p:sldId id="278" r:id="rId4"/>
    <p:sldId id="292" r:id="rId5"/>
    <p:sldId id="293" r:id="rId6"/>
    <p:sldId id="304" r:id="rId7"/>
    <p:sldId id="305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DD39-7DBA-498A-9C77-00570A5BC954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ECC7-C4F4-4413-BEDC-2DB0006052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hoc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tr-TR" dirty="0" smtClean="0"/>
              <a:t>Yağ gülü</a:t>
            </a:r>
            <a:endParaRPr lang="tr-TR" dirty="0"/>
          </a:p>
        </p:txBody>
      </p:sp>
      <p:pic>
        <p:nvPicPr>
          <p:cNvPr id="37890" name="Picture 2" descr="http://img.webme.com/pic/b/betulcengiz/yag-gu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57500" cy="2143125"/>
          </a:xfrm>
          <a:prstGeom prst="rect">
            <a:avLst/>
          </a:prstGeom>
          <a:noFill/>
        </p:spPr>
      </p:pic>
      <p:pic>
        <p:nvPicPr>
          <p:cNvPr id="37892" name="Picture 4" descr="http://www.haberoku7.com/files/upload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47864" cy="2252200"/>
          </a:xfrm>
          <a:prstGeom prst="rect">
            <a:avLst/>
          </a:prstGeom>
          <a:noFill/>
        </p:spPr>
      </p:pic>
      <p:pic>
        <p:nvPicPr>
          <p:cNvPr id="37894" name="Picture 6" descr="http://aydingulyagi.com.tr/images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73180"/>
            <a:ext cx="8953500" cy="408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95536" y="404665"/>
          <a:ext cx="8424936" cy="604867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87200"/>
                <a:gridCol w="1937736"/>
              </a:tblGrid>
              <a:tr h="44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Kükürt Toz 90-98%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3 kg/dekar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Myclobutanil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125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30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Nuarimol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90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10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Pyrazophos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300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400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Quinomethionate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WP 25%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Thiophanate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Methyl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WP 70%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40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Tradimefon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WP 5%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75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Tridemorf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750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Triadimenol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Quinomethionate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WP 15+15%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Tridemorf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Nuarimol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225+360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60-75 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1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Triforine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190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Penconazole EW 190 g/l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Kresoxim-Methyl WG 50%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25 g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Metalaxyl+Mancozeb WP 80%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250 g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sorhocam</a:t>
            </a:r>
            <a:r>
              <a:rPr lang="tr-TR" dirty="0" smtClean="0">
                <a:hlinkClick r:id="rId2"/>
              </a:rPr>
              <a:t>.com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27089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Daha fazlası için ;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Gül koşnili </a:t>
            </a:r>
            <a:endParaRPr lang="tr-TR" dirty="0"/>
          </a:p>
        </p:txBody>
      </p:sp>
      <p:pic>
        <p:nvPicPr>
          <p:cNvPr id="36870" name="Picture 6" descr="http://t1.gstatic.com/images?q=tbn:ANd9GcS23g0nL97sbd9bdWsslsF5gZpUxX3IakqVvUkjfkEkBZkBZZsTgg"/>
          <p:cNvPicPr>
            <a:picLocks noChangeAspect="1" noChangeArrowheads="1"/>
          </p:cNvPicPr>
          <p:nvPr/>
        </p:nvPicPr>
        <p:blipFill>
          <a:blip r:embed="rId2" cstate="print"/>
          <a:srcRect b="53077"/>
          <a:stretch>
            <a:fillRect/>
          </a:stretch>
        </p:blipFill>
        <p:spPr bwMode="auto">
          <a:xfrm>
            <a:off x="251520" y="1124744"/>
            <a:ext cx="4327525" cy="3384376"/>
          </a:xfrm>
          <a:prstGeom prst="rect">
            <a:avLst/>
          </a:prstGeom>
          <a:noFill/>
        </p:spPr>
      </p:pic>
      <p:pic>
        <p:nvPicPr>
          <p:cNvPr id="36872" name="Picture 8" descr="http://t1.gstatic.com/images?q=tbn:ANd9GcRZR2jfkRS-N5VlhinD9pIls6L4QZf2YO4dGFe6SPJN3gCYNt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68960" cy="3290128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51520" y="4869160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Gül koşnili güllüklerde iki şekilde zarar yapar.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İnce uzun hortumlarını üzerinde yaşadığı bitki dokusuna sokarak bitki özsuyunu emerler.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Aynı zamanda salgıladıkları tatlı madde ile zararlı olurlar.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Mücadele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 ve kurumaya yüz tutmuş dallar kesilip yakılmalıdır. Yeni kurulan güllüklerde koşnilli dallar kullanılmamalıdır. 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Gençleştirme için kesilen dallar çit veya başka amaçla kullanılmayıp hemen yakılmalıdır.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b="1" dirty="0" smtClean="0"/>
              <a:t>	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İlaçlama Zamanının Tespiti</a:t>
            </a:r>
          </a:p>
          <a:p>
            <a:pPr algn="just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İlkbaharda koşnilin beslenerek kabarmaya başlamasından itibaren henüz yumurtlama dönemine girmeden önce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nisan ortası- mayıs'ın ilk haftası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veya koşnilin yumurta açılımının en yüksek olduğu dönemde, birinci dönem larvalara karşı ilaçlama yapılmalıdır.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Gül Koşnili Kimyasal Mücadelede Kullanılacak İlaçlar Ve Dozları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67545" y="1412777"/>
          <a:ext cx="7992888" cy="50405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64296"/>
                <a:gridCol w="2664296"/>
                <a:gridCol w="2664296"/>
              </a:tblGrid>
              <a:tr h="1090568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tkili </a:t>
                      </a:r>
                      <a:r>
                        <a:rPr lang="it-IT" sz="2400" b="1" dirty="0">
                          <a:solidFill>
                            <a:srgbClr val="002060"/>
                          </a:solidFill>
                        </a:rPr>
                        <a:t>madde adı ve oranı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1">
                          <a:solidFill>
                            <a:srgbClr val="002060"/>
                          </a:solidFill>
                        </a:rPr>
                        <a:t>Formülasyonu</a:t>
                      </a:r>
                      <a:endParaRPr lang="tr-TR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rgbClr val="002060"/>
                          </a:solidFill>
                        </a:rPr>
                        <a:t>Doz 100 </a:t>
                      </a:r>
                      <a:r>
                        <a:rPr lang="tr-TR" sz="2400" b="1" dirty="0" err="1">
                          <a:solidFill>
                            <a:srgbClr val="002060"/>
                          </a:solidFill>
                        </a:rPr>
                        <a:t>lt</a:t>
                      </a:r>
                      <a:r>
                        <a:rPr lang="tr-TR" sz="2400" b="1" dirty="0">
                          <a:solidFill>
                            <a:srgbClr val="002060"/>
                          </a:solidFill>
                        </a:rPr>
                        <a:t> suya</a:t>
                      </a:r>
                      <a:endParaRPr lang="tr-TR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</a:tr>
              <a:tr h="1090568">
                <a:tc>
                  <a:txBody>
                    <a:bodyPr/>
                    <a:lstStyle/>
                    <a:p>
                      <a:pPr algn="l"/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Azinphos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methyl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, 230 g/l  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EC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>
                          <a:solidFill>
                            <a:srgbClr val="002060"/>
                          </a:solidFill>
                        </a:rPr>
                        <a:t>200 ml</a:t>
                      </a:r>
                      <a:endParaRPr lang="tr-TR" sz="2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</a:tr>
              <a:tr h="884429">
                <a:tc>
                  <a:txBody>
                    <a:bodyPr/>
                    <a:lstStyle/>
                    <a:p>
                      <a:pPr algn="l"/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Azinphos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methyl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, % 25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WP 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g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</a:tr>
              <a:tr h="1090568">
                <a:tc>
                  <a:txBody>
                    <a:bodyPr/>
                    <a:lstStyle/>
                    <a:p>
                      <a:pPr algn="l"/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Parathion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tr-TR" sz="2400" dirty="0" err="1">
                          <a:solidFill>
                            <a:srgbClr val="002060"/>
                          </a:solidFill>
                        </a:rPr>
                        <a:t>methyl</a:t>
                      </a:r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, 360 g/l  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EC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150 ml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</a:tr>
              <a:tr h="884429">
                <a:tc>
                  <a:txBody>
                    <a:bodyPr/>
                    <a:lstStyle/>
                    <a:p>
                      <a:pPr algn="l"/>
                      <a:r>
                        <a:rPr lang="tr-TR" sz="2400">
                          <a:solidFill>
                            <a:srgbClr val="002060"/>
                          </a:solidFill>
                        </a:rPr>
                        <a:t>Diazinon, 630 g/l </a:t>
                      </a:r>
                      <a:endParaRPr lang="tr-TR" sz="2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EC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rgbClr val="002060"/>
                          </a:solidFill>
                        </a:rPr>
                        <a:t>65 ml</a:t>
                      </a:r>
                      <a:endParaRPr lang="tr-TR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33" marR="90033" marT="45017" marB="45017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Gülde Külleme Hastalığı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Gülün yaprak, sürgün ve tomurcuklarında görülür. Hastalıklı yapraklar kıvrılır, oluklaşır ve sertleşir. Hafifçe kızarır ve beyaz bir toz benzeri küf örtüsüyle kaplanır. Küf örtüsü çanak yapraklarda ve saplarda da görülür.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ülleme hastalıklı gül yapra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032448" cy="3126857"/>
          </a:xfrm>
          <a:prstGeom prst="rect">
            <a:avLst/>
          </a:prstGeom>
          <a:noFill/>
        </p:spPr>
      </p:pic>
      <p:pic>
        <p:nvPicPr>
          <p:cNvPr id="2052" name="Picture 4" descr="Kulleme hastali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62288"/>
            <a:ext cx="3775720" cy="38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tkisagligi.net/Gul_Hastaliklari/Sphaerotheca_pannos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851814"/>
          </a:xfrm>
          <a:prstGeom prst="rect">
            <a:avLst/>
          </a:prstGeom>
          <a:noFill/>
        </p:spPr>
      </p:pic>
      <p:pic>
        <p:nvPicPr>
          <p:cNvPr id="1028" name="Picture 4" descr="http://www.bahcevan.com/images/Gul%20kulleme%20hastal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436" y="0"/>
            <a:ext cx="4773564" cy="3600400"/>
          </a:xfrm>
          <a:prstGeom prst="rect">
            <a:avLst/>
          </a:prstGeom>
          <a:noFill/>
        </p:spPr>
      </p:pic>
      <p:pic>
        <p:nvPicPr>
          <p:cNvPr id="1030" name="Picture 6" descr="http://web2.mendelu.cz/af_291_projekty2/vseo/files/9/2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</p:spPr>
      </p:pic>
      <p:pic>
        <p:nvPicPr>
          <p:cNvPr id="1032" name="Picture 8" descr="http://1.bp.blogspot.com/-NCxTriUn1V8/U7vrnrNcMgI/AAAAAAAA3FQ/iBwTrw4YGXQ/s1600/Milde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5763"/>
            <a:ext cx="4415937" cy="348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Mücadele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Fazla sulamadan özellikle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sisleme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şeklindeki sulamadan kaçınılmalı, 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 görülen bitki kısımları budanmalı,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dayanıklı çeşitler tercih edilmeli,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bitkinin iyi gelişmesi sağlanmalıdır.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67544" y="354620"/>
          <a:ext cx="8280920" cy="60987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376308"/>
                <a:gridCol w="1904612"/>
              </a:tblGrid>
              <a:tr h="123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Times New Roman" pitchFamily="18" charset="0"/>
                          <a:cs typeface="Times New Roman" pitchFamily="18" charset="0"/>
                        </a:rPr>
                        <a:t>Kullanılan Kimyasal İlaçlar (</a:t>
                      </a:r>
                      <a:r>
                        <a:rPr lang="tr-TR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Fungisid</a:t>
                      </a:r>
                      <a:r>
                        <a:rPr lang="tr-TR" sz="20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Times New Roman" pitchFamily="18" charset="0"/>
                          <a:cs typeface="Times New Roman" pitchFamily="18" charset="0"/>
                        </a:rPr>
                        <a:t>Kullanım Miktarı </a:t>
                      </a:r>
                      <a:br>
                        <a:rPr lang="tr-TR" sz="20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tr-TR" sz="2000" b="1" dirty="0">
                          <a:latin typeface="Times New Roman" pitchFamily="18" charset="0"/>
                          <a:cs typeface="Times New Roman" pitchFamily="18" charset="0"/>
                        </a:rPr>
                        <a:t>(100 Litre)</a:t>
                      </a:r>
                      <a:endParaRPr lang="tr-T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Azoxystrobin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SC 250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75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Benomyl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WP50 %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40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Buprimate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250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400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Carbendazim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WG 50%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Dinocap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370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500 g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Triadimenol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250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50 cc/dekar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Ethirimol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280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50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Fenarimol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EC 120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10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Fenbuconaloze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EV 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100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Hexaconaloze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SC 50 g/l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>
                          <a:latin typeface="Times New Roman" pitchFamily="18" charset="0"/>
                          <a:cs typeface="Times New Roman" pitchFamily="18" charset="0"/>
                        </a:rPr>
                        <a:t>40 cc</a:t>
                      </a:r>
                      <a:endParaRPr lang="tr-T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Kükürt WP 80%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400 g</a:t>
                      </a:r>
                      <a:endParaRPr lang="tr-T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276</Words>
  <Application>Microsoft Office PowerPoint</Application>
  <PresentationFormat>Ekran Gösterisi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Yağ gülü</vt:lpstr>
      <vt:lpstr>Gül koşnili </vt:lpstr>
      <vt:lpstr>Mücadele</vt:lpstr>
      <vt:lpstr>Slayt 4</vt:lpstr>
      <vt:lpstr>Gül Koşnili Kimyasal Mücadelede Kullanılacak İlaçlar Ve Dozları</vt:lpstr>
      <vt:lpstr>Gülde Külleme Hastalığı</vt:lpstr>
      <vt:lpstr>Slayt 7</vt:lpstr>
      <vt:lpstr>Mücadele 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Zehra</dc:creator>
  <cp:lastModifiedBy>W7</cp:lastModifiedBy>
  <cp:revision>91</cp:revision>
  <dcterms:created xsi:type="dcterms:W3CDTF">2015-02-28T09:48:22Z</dcterms:created>
  <dcterms:modified xsi:type="dcterms:W3CDTF">2016-05-12T17:47:41Z</dcterms:modified>
</cp:coreProperties>
</file>