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7" r:id="rId3"/>
    <p:sldId id="358" r:id="rId4"/>
    <p:sldId id="291" r:id="rId5"/>
    <p:sldId id="359" r:id="rId6"/>
    <p:sldId id="292" r:id="rId7"/>
    <p:sldId id="298" r:id="rId8"/>
    <p:sldId id="293" r:id="rId9"/>
    <p:sldId id="294" r:id="rId10"/>
    <p:sldId id="301" r:id="rId11"/>
    <p:sldId id="295" r:id="rId12"/>
    <p:sldId id="302" r:id="rId13"/>
    <p:sldId id="296" r:id="rId14"/>
    <p:sldId id="356" r:id="rId15"/>
    <p:sldId id="300" r:id="rId16"/>
    <p:sldId id="323" r:id="rId17"/>
    <p:sldId id="324" r:id="rId18"/>
    <p:sldId id="327" r:id="rId19"/>
    <p:sldId id="325" r:id="rId20"/>
    <p:sldId id="361" r:id="rId21"/>
    <p:sldId id="326" r:id="rId22"/>
    <p:sldId id="360" r:id="rId23"/>
    <p:sldId id="328" r:id="rId24"/>
    <p:sldId id="329" r:id="rId25"/>
    <p:sldId id="363" r:id="rId26"/>
    <p:sldId id="330" r:id="rId27"/>
    <p:sldId id="332" r:id="rId28"/>
    <p:sldId id="333" r:id="rId29"/>
    <p:sldId id="334" r:id="rId30"/>
    <p:sldId id="335" r:id="rId31"/>
    <p:sldId id="364" r:id="rId32"/>
    <p:sldId id="336" r:id="rId33"/>
    <p:sldId id="337" r:id="rId34"/>
    <p:sldId id="338" r:id="rId35"/>
    <p:sldId id="369" r:id="rId36"/>
    <p:sldId id="370" r:id="rId37"/>
    <p:sldId id="339" r:id="rId38"/>
    <p:sldId id="346" r:id="rId39"/>
    <p:sldId id="340" r:id="rId40"/>
    <p:sldId id="347" r:id="rId41"/>
    <p:sldId id="341" r:id="rId42"/>
    <p:sldId id="348" r:id="rId43"/>
    <p:sldId id="342" r:id="rId44"/>
    <p:sldId id="303" r:id="rId45"/>
    <p:sldId id="343" r:id="rId46"/>
    <p:sldId id="344" r:id="rId47"/>
    <p:sldId id="345" r:id="rId48"/>
    <p:sldId id="349" r:id="rId49"/>
    <p:sldId id="367" r:id="rId50"/>
    <p:sldId id="368" r:id="rId51"/>
    <p:sldId id="350" r:id="rId52"/>
    <p:sldId id="351" r:id="rId53"/>
    <p:sldId id="352" r:id="rId54"/>
    <p:sldId id="304" r:id="rId55"/>
    <p:sldId id="353" r:id="rId56"/>
    <p:sldId id="354" r:id="rId57"/>
    <p:sldId id="306" r:id="rId58"/>
    <p:sldId id="308" r:id="rId59"/>
    <p:sldId id="371"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288"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5862" cy="4114800"/>
          </a:xfrm>
        </p:spPr>
        <p:txBody>
          <a:bodyPr/>
          <a:lstStyle/>
          <a:p>
            <a:endParaRPr lang="tr-TR"/>
          </a:p>
        </p:txBody>
      </p:sp>
      <p:sp>
        <p:nvSpPr>
          <p:cNvPr id="4" name="3 Metin Yer Tutucusu"/>
          <p:cNvSpPr>
            <a:spLocks noGrp="1"/>
          </p:cNvSpPr>
          <p:nvPr>
            <p:ph type="body" sz="half" idx="2"/>
          </p:nvPr>
        </p:nvSpPr>
        <p:spPr>
          <a:xfrm>
            <a:off x="4642338" y="1981200"/>
            <a:ext cx="3815862"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85800" y="6248400"/>
            <a:ext cx="19050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fld id="{CE527FE2-322F-4E6E-BFAA-F336FAAFCDB7}"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14.10.2014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14.10.2014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jpeg"/></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539552" y="1700808"/>
            <a:ext cx="3888432" cy="3046988"/>
          </a:xfrm>
          <a:prstGeom prst="rect">
            <a:avLst/>
          </a:prstGeom>
          <a:noFill/>
        </p:spPr>
        <p:txBody>
          <a:bodyPr wrap="square" rtlCol="0">
            <a:spAutoFit/>
          </a:bodyPr>
          <a:lstStyle/>
          <a:p>
            <a:r>
              <a:rPr lang="tr-TR" sz="4800" b="1" dirty="0" smtClean="0">
                <a:solidFill>
                  <a:schemeClr val="bg1"/>
                </a:solidFill>
              </a:rPr>
              <a:t>ARI HASTALIK VE ZARARLILARI</a:t>
            </a:r>
          </a:p>
          <a:p>
            <a:endParaRPr lang="tr-TR" sz="4800" b="1" dirty="0" smtClean="0">
              <a:solidFill>
                <a:schemeClr val="bg1"/>
              </a:solidFill>
            </a:endParaRPr>
          </a:p>
        </p:txBody>
      </p:sp>
    </p:spTree>
    <p:extLst>
      <p:ext uri="{BB962C8B-B14F-4D97-AF65-F5344CB8AC3E}">
        <p14:creationId xmlns:p14="http://schemas.microsoft.com/office/powerpoint/2010/main" xmlns="" val="422448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351692" y="533400"/>
            <a:ext cx="8581292"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Amerikan YÇ’de Larvanın Uzaması</a:t>
            </a:r>
          </a:p>
        </p:txBody>
      </p:sp>
      <p:sp>
        <p:nvSpPr>
          <p:cNvPr id="38093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pic>
        <p:nvPicPr>
          <p:cNvPr id="380932" name="Picture 4"/>
          <p:cNvPicPr>
            <a:picLocks noChangeAspect="1" noChangeArrowheads="1"/>
          </p:cNvPicPr>
          <p:nvPr/>
        </p:nvPicPr>
        <p:blipFill>
          <a:blip r:embed="rId2"/>
          <a:srcRect/>
          <a:stretch>
            <a:fillRect/>
          </a:stretch>
        </p:blipFill>
        <p:spPr bwMode="auto">
          <a:xfrm>
            <a:off x="1617785" y="1676400"/>
            <a:ext cx="5838092" cy="4384675"/>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Amerikan YÇ Belirtileri</a:t>
            </a:r>
          </a:p>
        </p:txBody>
      </p:sp>
      <p:sp>
        <p:nvSpPr>
          <p:cNvPr id="35430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54308" name="Text Box 4"/>
          <p:cNvSpPr txBox="1">
            <a:spLocks noChangeArrowheads="1"/>
          </p:cNvSpPr>
          <p:nvPr/>
        </p:nvSpPr>
        <p:spPr bwMode="auto">
          <a:xfrm>
            <a:off x="422031" y="1524001"/>
            <a:ext cx="8299938" cy="5262979"/>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a:cs typeface="Times New Roman" pitchFamily="18" charset="0"/>
              </a:rPr>
              <a:t>Ölen larvalar  sulu ve yapışkandır. Gözün tabanına yapışırlar. Yapışkan bu kalıntının gözlerden dışarı atılması ve gözün temizlenmesi oldukça zordur. Bu kalıntılar zamanla  kuruyarak  milyarlarca sporu içeren bir tabaka halinde gözün tabanına sıvanırlar.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AMERİKAN YAVRU ÇÜRÜKLÜĞÜ</a:t>
            </a:r>
            <a:endParaRPr lang="tr-TR" dirty="0"/>
          </a:p>
        </p:txBody>
      </p:sp>
      <p:sp>
        <p:nvSpPr>
          <p:cNvPr id="3" name="2 Küçük Resim Yer Tutucusu"/>
          <p:cNvSpPr>
            <a:spLocks noGrp="1"/>
          </p:cNvSpPr>
          <p:nvPr>
            <p:ph type="clipArt" sz="half" idx="1"/>
          </p:nvPr>
        </p:nvSpPr>
        <p:spPr/>
      </p:sp>
      <p:sp>
        <p:nvSpPr>
          <p:cNvPr id="4" name="3 Metin Yer Tutucusu"/>
          <p:cNvSpPr>
            <a:spLocks noGrp="1"/>
          </p:cNvSpPr>
          <p:nvPr>
            <p:ph type="body" sz="half" idx="2"/>
          </p:nvPr>
        </p:nvSpPr>
        <p:spPr/>
        <p:txBody>
          <a:bodyPr/>
          <a:lstStyle/>
          <a:p>
            <a:endParaRPr lang="tr-TR"/>
          </a:p>
        </p:txBody>
      </p:sp>
      <p:pic>
        <p:nvPicPr>
          <p:cNvPr id="5122" name="Picture 2" descr="C:\Users\ALATA\Desktop\images (29).jpg"/>
          <p:cNvPicPr>
            <a:picLocks noChangeAspect="1" noChangeArrowheads="1"/>
          </p:cNvPicPr>
          <p:nvPr/>
        </p:nvPicPr>
        <p:blipFill>
          <a:blip r:embed="rId2"/>
          <a:srcRect/>
          <a:stretch>
            <a:fillRect/>
          </a:stretch>
        </p:blipFill>
        <p:spPr bwMode="auto">
          <a:xfrm>
            <a:off x="500034" y="1785926"/>
            <a:ext cx="4000528" cy="4357718"/>
          </a:xfrm>
          <a:prstGeom prst="rect">
            <a:avLst/>
          </a:prstGeom>
          <a:noFill/>
        </p:spPr>
      </p:pic>
      <p:pic>
        <p:nvPicPr>
          <p:cNvPr id="5123" name="Picture 3" descr="C:\Users\ALATA\Desktop\images (30).jpg"/>
          <p:cNvPicPr>
            <a:picLocks noChangeAspect="1" noChangeArrowheads="1"/>
          </p:cNvPicPr>
          <p:nvPr/>
        </p:nvPicPr>
        <p:blipFill>
          <a:blip r:embed="rId3"/>
          <a:srcRect/>
          <a:stretch>
            <a:fillRect/>
          </a:stretch>
        </p:blipFill>
        <p:spPr bwMode="auto">
          <a:xfrm>
            <a:off x="4643438" y="1785926"/>
            <a:ext cx="3786214" cy="43577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Amerikan YÇ Tedavisi</a:t>
            </a:r>
          </a:p>
        </p:txBody>
      </p:sp>
      <p:sp>
        <p:nvSpPr>
          <p:cNvPr id="357379"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57380" name="Text Box 4"/>
          <p:cNvSpPr txBox="1">
            <a:spLocks noChangeArrowheads="1"/>
          </p:cNvSpPr>
          <p:nvPr/>
        </p:nvSpPr>
        <p:spPr bwMode="auto">
          <a:xfrm>
            <a:off x="422031" y="1524001"/>
            <a:ext cx="8510954" cy="4616648"/>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dirty="0"/>
              <a:t>Hastalığın başlangıcında tedavi olasıdır.</a:t>
            </a:r>
          </a:p>
          <a:p>
            <a:pPr marL="381000" indent="-381000">
              <a:buFont typeface="Wingdings" pitchFamily="2" charset="2"/>
              <a:buChar char="ü"/>
            </a:pPr>
            <a:r>
              <a:rPr lang="tr-TR" sz="4200" dirty="0">
                <a:cs typeface="Times New Roman" pitchFamily="18" charset="0"/>
              </a:rPr>
              <a:t>Hastalıklı koloninin tüm petekleri yavru ve balı ile birlikte  yakılarak imha edilir.</a:t>
            </a:r>
            <a:endParaRPr lang="tr-TR" sz="4200" dirty="0"/>
          </a:p>
          <a:p>
            <a:pPr marL="381000" indent="-381000">
              <a:buFont typeface="Wingdings" pitchFamily="2" charset="2"/>
              <a:buChar char="ü"/>
            </a:pPr>
            <a:r>
              <a:rPr lang="tr-TR" sz="4200" dirty="0"/>
              <a:t>K</a:t>
            </a:r>
            <a:r>
              <a:rPr lang="tr-TR" sz="4200" dirty="0">
                <a:cs typeface="Times New Roman" pitchFamily="18" charset="0"/>
              </a:rPr>
              <a:t>ovanın iç</a:t>
            </a:r>
            <a:r>
              <a:rPr lang="tr-TR" sz="4200" dirty="0"/>
              <a:t>i</a:t>
            </a:r>
            <a:r>
              <a:rPr lang="tr-TR" sz="4200" dirty="0">
                <a:cs typeface="Times New Roman" pitchFamily="18" charset="0"/>
              </a:rPr>
              <a:t> </a:t>
            </a:r>
            <a:r>
              <a:rPr lang="tr-TR" sz="4200" dirty="0" err="1">
                <a:cs typeface="Times New Roman" pitchFamily="18" charset="0"/>
              </a:rPr>
              <a:t>pürmüz</a:t>
            </a:r>
            <a:r>
              <a:rPr lang="tr-TR" sz="4200" dirty="0">
                <a:cs typeface="Times New Roman" pitchFamily="18" charset="0"/>
              </a:rPr>
              <a:t> ile sterilize edilir.</a:t>
            </a:r>
            <a:endParaRPr lang="tr-TR" sz="4200" dirty="0"/>
          </a:p>
          <a:p>
            <a:pPr marL="381000" indent="-381000">
              <a:buFont typeface="Wingdings" pitchFamily="2" charset="2"/>
              <a:buChar char="ü"/>
            </a:pPr>
            <a:endParaRPr lang="tr-TR" sz="4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33338"/>
            <a:ext cx="9144000" cy="6791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Kovanın İmha Edilmesi</a:t>
            </a:r>
          </a:p>
        </p:txBody>
      </p:sp>
      <p:sp>
        <p:nvSpPr>
          <p:cNvPr id="381955"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graphicFrame>
        <p:nvGraphicFramePr>
          <p:cNvPr id="381956" name="Object 4"/>
          <p:cNvGraphicFramePr>
            <a:graphicFrameLocks noChangeAspect="1"/>
          </p:cNvGraphicFramePr>
          <p:nvPr/>
        </p:nvGraphicFramePr>
        <p:xfrm>
          <a:off x="2461846" y="1676400"/>
          <a:ext cx="4572000" cy="4521200"/>
        </p:xfrm>
        <a:graphic>
          <a:graphicData uri="http://schemas.openxmlformats.org/presentationml/2006/ole">
            <p:oleObj spid="_x0000_s3074" name="Photo Editor Photo" r:id="rId3" imgW="2857899" imgH="3809524"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Avrupa Yavru Çürüklüğü</a:t>
            </a:r>
          </a:p>
        </p:txBody>
      </p:sp>
      <p:sp>
        <p:nvSpPr>
          <p:cNvPr id="38605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86052" name="Text Box 4"/>
          <p:cNvSpPr txBox="1">
            <a:spLocks noChangeArrowheads="1"/>
          </p:cNvSpPr>
          <p:nvPr/>
        </p:nvSpPr>
        <p:spPr bwMode="auto">
          <a:xfrm>
            <a:off x="422031" y="1524000"/>
            <a:ext cx="8370277" cy="4572000"/>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a:t>Etkeni </a:t>
            </a:r>
            <a:r>
              <a:rPr lang="tr-TR" sz="4200" i="1">
                <a:cs typeface="Times New Roman" pitchFamily="18" charset="0"/>
              </a:rPr>
              <a:t>Melissococcus pluton</a:t>
            </a:r>
            <a:r>
              <a:rPr lang="tr-TR" sz="4200"/>
              <a:t>’dur.</a:t>
            </a:r>
          </a:p>
          <a:p>
            <a:pPr marL="381000" indent="-381000">
              <a:buFont typeface="Wingdings" pitchFamily="2" charset="2"/>
              <a:buChar char="ü"/>
            </a:pPr>
            <a:r>
              <a:rPr lang="tr-TR" sz="4200"/>
              <a:t>Etken gıdalarla alınmaktadır.</a:t>
            </a:r>
          </a:p>
          <a:p>
            <a:pPr marL="381000" indent="-381000">
              <a:buFont typeface="Wingdings" pitchFamily="2" charset="2"/>
              <a:buChar char="ü"/>
            </a:pPr>
            <a:r>
              <a:rPr lang="tr-TR" sz="4200">
                <a:cs typeface="Times New Roman" pitchFamily="18" charset="0"/>
              </a:rPr>
              <a:t>Hastalıklı kolonide gelişme hızı </a:t>
            </a:r>
            <a:r>
              <a:rPr lang="tr-TR" sz="4200"/>
              <a:t>düşer</a:t>
            </a:r>
            <a:r>
              <a:rPr lang="tr-TR" sz="4200">
                <a:cs typeface="Times New Roman" pitchFamily="18" charset="0"/>
              </a:rPr>
              <a:t>, ergin arı sayısı</a:t>
            </a:r>
            <a:r>
              <a:rPr lang="tr-TR" sz="4200"/>
              <a:t> il</a:t>
            </a:r>
            <a:r>
              <a:rPr lang="tr-TR" sz="4200">
                <a:cs typeface="Times New Roman" pitchFamily="18" charset="0"/>
              </a:rPr>
              <a:t>e yavru miktarında  büyük azalma görülür. </a:t>
            </a:r>
            <a:r>
              <a:rPr lang="tr-TR" sz="4200"/>
              <a:t>A</a:t>
            </a:r>
            <a:r>
              <a:rPr lang="tr-TR" sz="4200">
                <a:cs typeface="Times New Roman" pitchFamily="18" charset="0"/>
              </a:rPr>
              <a:t>rıların polen ve nektar  toplama aktivitesi azalır.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Avrupa YÇ Belirtileri</a:t>
            </a:r>
          </a:p>
        </p:txBody>
      </p:sp>
      <p:sp>
        <p:nvSpPr>
          <p:cNvPr id="387075"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87076" name="Text Box 4"/>
          <p:cNvSpPr txBox="1">
            <a:spLocks noChangeArrowheads="1"/>
          </p:cNvSpPr>
          <p:nvPr/>
        </p:nvSpPr>
        <p:spPr bwMode="auto">
          <a:xfrm>
            <a:off x="422031" y="1524000"/>
            <a:ext cx="8370277" cy="5262979"/>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dirty="0">
                <a:cs typeface="Times New Roman" pitchFamily="18" charset="0"/>
              </a:rPr>
              <a:t>Petek üzerindeki yavrulu alan </a:t>
            </a:r>
            <a:r>
              <a:rPr lang="tr-TR" sz="4200" dirty="0"/>
              <a:t>düzgün</a:t>
            </a:r>
            <a:r>
              <a:rPr lang="tr-TR" sz="4200" dirty="0">
                <a:cs typeface="Times New Roman" pitchFamily="18" charset="0"/>
              </a:rPr>
              <a:t> olmayıp açık ve kapalı gözler birbirine karışmıştır.</a:t>
            </a:r>
          </a:p>
          <a:p>
            <a:pPr marL="381000" indent="-381000">
              <a:buFont typeface="Wingdings" pitchFamily="2" charset="2"/>
              <a:buChar char="ü"/>
            </a:pPr>
            <a:r>
              <a:rPr lang="tr-TR" sz="4200" dirty="0">
                <a:cs typeface="Times New Roman" pitchFamily="18" charset="0"/>
              </a:rPr>
              <a:t>Ölümler genellikle açık gözlerdeki larvalarda görülür. Larvanın rengi önce sarıya</a:t>
            </a:r>
            <a:r>
              <a:rPr lang="tr-TR" sz="4200" dirty="0"/>
              <a:t>,</a:t>
            </a:r>
            <a:r>
              <a:rPr lang="tr-TR" sz="4200" dirty="0">
                <a:cs typeface="Times New Roman" pitchFamily="18" charset="0"/>
              </a:rPr>
              <a:t> sonra kahverengi ve siyaha dönüşür</a:t>
            </a:r>
            <a:r>
              <a:rPr lang="tr-TR" sz="4200" dirty="0" smtClean="0">
                <a:cs typeface="Times New Roman" pitchFamily="18" charset="0"/>
              </a:rPr>
              <a:t>.</a:t>
            </a:r>
          </a:p>
          <a:p>
            <a:pPr marL="381000" indent="-381000">
              <a:buFont typeface="Wingdings" pitchFamily="2" charset="2"/>
              <a:buChar char="ü"/>
            </a:pPr>
            <a:r>
              <a:rPr lang="tr-TR" sz="4200" dirty="0" smtClean="0">
                <a:cs typeface="Times New Roman" pitchFamily="18" charset="0"/>
              </a:rPr>
              <a:t>Kovan açıldığında </a:t>
            </a:r>
            <a:r>
              <a:rPr lang="tr-TR" sz="4200" dirty="0" err="1" smtClean="0">
                <a:cs typeface="Times New Roman" pitchFamily="18" charset="0"/>
              </a:rPr>
              <a:t>tutkalkokusu</a:t>
            </a:r>
            <a:r>
              <a:rPr lang="tr-TR" sz="4200" dirty="0" smtClean="0">
                <a:cs typeface="Times New Roman" pitchFamily="18" charset="0"/>
              </a:rPr>
              <a:t> </a:t>
            </a:r>
            <a:r>
              <a:rPr lang="tr-TR" sz="4200" dirty="0" smtClean="0">
                <a:cs typeface="Times New Roman" pitchFamily="18" charset="0"/>
              </a:rPr>
              <a:t>gelir</a:t>
            </a:r>
            <a:endParaRPr lang="tr-TR" sz="4200" dirty="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ChangeArrowheads="1"/>
          </p:cNvSpPr>
          <p:nvPr/>
        </p:nvSpPr>
        <p:spPr bwMode="auto">
          <a:xfrm>
            <a:off x="351692" y="533400"/>
            <a:ext cx="8053754"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Avrupa YÇ’de Hasta Larvalar</a:t>
            </a:r>
          </a:p>
        </p:txBody>
      </p:sp>
      <p:sp>
        <p:nvSpPr>
          <p:cNvPr id="40038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graphicFrame>
        <p:nvGraphicFramePr>
          <p:cNvPr id="400389" name="Object 5"/>
          <p:cNvGraphicFramePr>
            <a:graphicFrameLocks noChangeAspect="1"/>
          </p:cNvGraphicFramePr>
          <p:nvPr/>
        </p:nvGraphicFramePr>
        <p:xfrm>
          <a:off x="1336431" y="1676401"/>
          <a:ext cx="6189785" cy="4575175"/>
        </p:xfrm>
        <a:graphic>
          <a:graphicData uri="http://schemas.openxmlformats.org/presentationml/2006/ole">
            <p:oleObj spid="_x0000_s6146" name="Photo Editor Photo" r:id="rId3" imgW="3809524" imgH="2857899" progId="">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Avrupa YÇ Belirtileri</a:t>
            </a:r>
          </a:p>
        </p:txBody>
      </p:sp>
      <p:sp>
        <p:nvSpPr>
          <p:cNvPr id="389123"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89124" name="Text Box 4"/>
          <p:cNvSpPr txBox="1">
            <a:spLocks noChangeArrowheads="1"/>
          </p:cNvSpPr>
          <p:nvPr/>
        </p:nvSpPr>
        <p:spPr bwMode="auto">
          <a:xfrm>
            <a:off x="422031" y="1524000"/>
            <a:ext cx="8370277" cy="5262979"/>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a:cs typeface="Times New Roman" pitchFamily="18" charset="0"/>
              </a:rPr>
              <a:t>Ölüm pupa döneminde olmuşsa kapalı gözler üzerinde delikler vardır.  Kapalı petek göz üzerindeki sır tabakasının rengi matlaşarak içeriye doğru çöker.</a:t>
            </a:r>
          </a:p>
          <a:p>
            <a:pPr marL="381000" indent="-381000">
              <a:buFont typeface="Wingdings" pitchFamily="2" charset="2"/>
              <a:buChar char="ü"/>
            </a:pPr>
            <a:r>
              <a:rPr lang="tr-TR" sz="4200">
                <a:cs typeface="Times New Roman" pitchFamily="18" charset="0"/>
              </a:rPr>
              <a:t>Ölü larvanın kıvamı önceleri  sulu ve yumuşaktır. Daha sonraları  sertleşerek hamur kıvamını alır.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Bal Arısı </a:t>
            </a:r>
            <a:r>
              <a:rPr lang="tr-TR" dirty="0" err="1" smtClean="0"/>
              <a:t>Hastalıkve</a:t>
            </a:r>
            <a:r>
              <a:rPr lang="tr-TR" dirty="0" smtClean="0"/>
              <a:t> Zararlılarının </a:t>
            </a:r>
            <a:r>
              <a:rPr lang="tr-TR" dirty="0" err="1" smtClean="0"/>
              <a:t>Sınıflandırılmasıı</a:t>
            </a:r>
            <a:endParaRPr lang="tr-TR" dirty="0" smtClean="0"/>
          </a:p>
          <a:p>
            <a:r>
              <a:rPr lang="tr-TR" b="1" dirty="0" smtClean="0"/>
              <a:t>Bakteriyel Hastalıklar</a:t>
            </a:r>
            <a:endParaRPr lang="tr-TR" dirty="0" smtClean="0"/>
          </a:p>
          <a:p>
            <a:r>
              <a:rPr lang="tr-TR" dirty="0" smtClean="0"/>
              <a:t>Amerikan Yavru Çürüklüğü</a:t>
            </a:r>
          </a:p>
          <a:p>
            <a:r>
              <a:rPr lang="tr-TR" dirty="0" smtClean="0"/>
              <a:t>Avrupa Yavru Çürüklüğü</a:t>
            </a:r>
          </a:p>
          <a:p>
            <a:r>
              <a:rPr lang="tr-TR" dirty="0" smtClean="0"/>
              <a:t>Septisemi</a:t>
            </a:r>
          </a:p>
          <a:p>
            <a:r>
              <a:rPr lang="tr-TR" b="1" dirty="0" err="1" smtClean="0"/>
              <a:t>Protozoan</a:t>
            </a:r>
            <a:r>
              <a:rPr lang="tr-TR" b="1" dirty="0" smtClean="0"/>
              <a:t> Hastalıklar</a:t>
            </a:r>
            <a:endParaRPr lang="tr-TR" dirty="0" smtClean="0"/>
          </a:p>
          <a:p>
            <a:r>
              <a:rPr lang="tr-TR" dirty="0" err="1" smtClean="0"/>
              <a:t>Nosema</a:t>
            </a:r>
            <a:endParaRPr lang="tr-TR" dirty="0" smtClean="0"/>
          </a:p>
          <a:p>
            <a:r>
              <a:rPr lang="tr-TR" dirty="0" err="1" smtClean="0"/>
              <a:t>Amoeba</a:t>
            </a:r>
            <a:endParaRPr lang="tr-TR" dirty="0" smtClean="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p:txBody>
          <a:bodyPr/>
          <a:lstStyle/>
          <a:p>
            <a:endParaRPr lang="tr-TR" dirty="0"/>
          </a:p>
        </p:txBody>
      </p:sp>
      <p:pic>
        <p:nvPicPr>
          <p:cNvPr id="56322" name="Picture 2" descr="C:\Users\ALATA\Desktop\images (25).jpg"/>
          <p:cNvPicPr>
            <a:picLocks noGrp="1" noChangeAspect="1" noChangeArrowheads="1"/>
          </p:cNvPicPr>
          <p:nvPr>
            <p:ph type="clipArt" sz="half" idx="1"/>
          </p:nvPr>
        </p:nvPicPr>
        <p:blipFill>
          <a:blip r:embed="rId2"/>
          <a:srcRect/>
          <a:stretch>
            <a:fillRect/>
          </a:stretch>
        </p:blipFill>
        <p:spPr bwMode="auto">
          <a:xfrm>
            <a:off x="571472" y="2000240"/>
            <a:ext cx="3786214" cy="2928958"/>
          </a:xfrm>
          <a:prstGeom prst="rect">
            <a:avLst/>
          </a:prstGeom>
          <a:noFill/>
        </p:spPr>
      </p:pic>
      <p:pic>
        <p:nvPicPr>
          <p:cNvPr id="56323" name="Picture 3" descr="C:\Users\ALATA\Desktop\images (26).jpg"/>
          <p:cNvPicPr>
            <a:picLocks noChangeAspect="1" noChangeArrowheads="1"/>
          </p:cNvPicPr>
          <p:nvPr/>
        </p:nvPicPr>
        <p:blipFill>
          <a:blip r:embed="rId3"/>
          <a:srcRect/>
          <a:stretch>
            <a:fillRect/>
          </a:stretch>
        </p:blipFill>
        <p:spPr bwMode="auto">
          <a:xfrm>
            <a:off x="4714876" y="2000240"/>
            <a:ext cx="3643338" cy="30003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endParaRPr lang="tr-TR" sz="4800" dirty="0">
              <a:solidFill>
                <a:schemeClr val="tx2"/>
              </a:solidFill>
            </a:endParaRPr>
          </a:p>
        </p:txBody>
      </p:sp>
      <p:sp>
        <p:nvSpPr>
          <p:cNvPr id="39014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90148" name="Text Box 4"/>
          <p:cNvSpPr txBox="1">
            <a:spLocks noChangeArrowheads="1"/>
          </p:cNvSpPr>
          <p:nvPr/>
        </p:nvSpPr>
        <p:spPr bwMode="auto">
          <a:xfrm>
            <a:off x="357158" y="642918"/>
            <a:ext cx="8370277" cy="5909310"/>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dirty="0">
                <a:cs typeface="Times New Roman" pitchFamily="18" charset="0"/>
              </a:rPr>
              <a:t>Ölü larvalar petek gözü tabanında  C şeklinde kıvrılmış </a:t>
            </a:r>
            <a:r>
              <a:rPr lang="tr-TR" sz="4200" dirty="0"/>
              <a:t>durumdadırlar.</a:t>
            </a:r>
            <a:r>
              <a:rPr lang="tr-TR" sz="4200" dirty="0">
                <a:cs typeface="Times New Roman" pitchFamily="18" charset="0"/>
              </a:rPr>
              <a:t> </a:t>
            </a:r>
            <a:r>
              <a:rPr lang="tr-TR" sz="4200" dirty="0"/>
              <a:t>G</a:t>
            </a:r>
            <a:r>
              <a:rPr lang="tr-TR" sz="4200" dirty="0">
                <a:cs typeface="Times New Roman" pitchFamily="18" charset="0"/>
              </a:rPr>
              <a:t>özün tabanına yapışmazlar ve petek göze bir ki</a:t>
            </a:r>
            <a:r>
              <a:rPr lang="tr-TR" sz="4200" dirty="0"/>
              <a:t>b</a:t>
            </a:r>
            <a:r>
              <a:rPr lang="tr-TR" sz="4200" dirty="0">
                <a:cs typeface="Times New Roman" pitchFamily="18" charset="0"/>
              </a:rPr>
              <a:t>rit çöpü  sokulduğunda gözden rahatlıkla çıkarılabilirler.</a:t>
            </a:r>
          </a:p>
          <a:p>
            <a:pPr marL="381000" indent="-381000">
              <a:buFont typeface="Wingdings" pitchFamily="2" charset="2"/>
              <a:buChar char="ü"/>
            </a:pPr>
            <a:r>
              <a:rPr lang="tr-TR" sz="4200" dirty="0"/>
              <a:t>H</a:t>
            </a:r>
            <a:r>
              <a:rPr lang="tr-TR" sz="4200" dirty="0">
                <a:cs typeface="Times New Roman" pitchFamily="18" charset="0"/>
              </a:rPr>
              <a:t>astalığın ileri aşamalarında kovandan kokuşmuş et kokusu yayılmaya başlar.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p:txBody>
          <a:bodyPr/>
          <a:lstStyle/>
          <a:p>
            <a:r>
              <a:rPr lang="tr-TR" dirty="0" smtClean="0"/>
              <a:t>Peteklerdeki C hali</a:t>
            </a:r>
            <a:endParaRPr lang="tr-TR" dirty="0"/>
          </a:p>
        </p:txBody>
      </p:sp>
      <p:pic>
        <p:nvPicPr>
          <p:cNvPr id="55298" name="Picture 2" descr="C:\Users\ALATA\Desktop\indir (6).jpg"/>
          <p:cNvPicPr>
            <a:picLocks noGrp="1" noChangeAspect="1" noChangeArrowheads="1"/>
          </p:cNvPicPr>
          <p:nvPr>
            <p:ph type="clipArt" sz="half" idx="1"/>
          </p:nvPr>
        </p:nvPicPr>
        <p:blipFill>
          <a:blip r:embed="rId2"/>
          <a:srcRect/>
          <a:stretch>
            <a:fillRect/>
          </a:stretch>
        </p:blipFill>
        <p:spPr bwMode="auto">
          <a:xfrm>
            <a:off x="785786" y="2571744"/>
            <a:ext cx="3571899" cy="300039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WordArt 1026"/>
          <p:cNvSpPr>
            <a:spLocks noChangeArrowheads="1" noChangeShapeType="1"/>
          </p:cNvSpPr>
          <p:nvPr/>
        </p:nvSpPr>
        <p:spPr bwMode="auto">
          <a:xfrm>
            <a:off x="1688123" y="2362200"/>
            <a:ext cx="5697415" cy="155575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Kireç Hastalığı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Kireç Hastalığı</a:t>
            </a:r>
          </a:p>
        </p:txBody>
      </p:sp>
      <p:sp>
        <p:nvSpPr>
          <p:cNvPr id="40653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06532" name="Text Box 4"/>
          <p:cNvSpPr txBox="1">
            <a:spLocks noChangeArrowheads="1"/>
          </p:cNvSpPr>
          <p:nvPr/>
        </p:nvSpPr>
        <p:spPr bwMode="auto">
          <a:xfrm>
            <a:off x="422031" y="1524000"/>
            <a:ext cx="8370277" cy="3970318"/>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a:cs typeface="Times New Roman" pitchFamily="18" charset="0"/>
              </a:rPr>
              <a:t>Kireç hastalığının etmeni fırsatçı bir fungus olan </a:t>
            </a:r>
            <a:r>
              <a:rPr lang="tr-TR" sz="4200" i="1">
                <a:cs typeface="Times New Roman" pitchFamily="18" charset="0"/>
              </a:rPr>
              <a:t>Ascosphaera apis</a:t>
            </a:r>
            <a:r>
              <a:rPr lang="tr-TR" sz="4200">
                <a:cs typeface="Times New Roman" pitchFamily="18" charset="0"/>
              </a:rPr>
              <a:t> 'tir</a:t>
            </a:r>
            <a:r>
              <a:rPr lang="tr-TR" sz="4200"/>
              <a:t>.</a:t>
            </a:r>
          </a:p>
          <a:p>
            <a:pPr marL="381000" indent="-381000">
              <a:buFont typeface="Wingdings" pitchFamily="2" charset="2"/>
              <a:buChar char="ü"/>
            </a:pPr>
            <a:r>
              <a:rPr lang="tr-TR" sz="4200"/>
              <a:t>Etken gıdalarla alınmaktadır.</a:t>
            </a:r>
          </a:p>
          <a:p>
            <a:pPr marL="381000" indent="-381000">
              <a:buFont typeface="Wingdings" pitchFamily="2" charset="2"/>
              <a:buChar char="ü"/>
            </a:pPr>
            <a:r>
              <a:rPr lang="tr-TR" sz="4200">
                <a:cs typeface="Times New Roman" pitchFamily="18" charset="0"/>
              </a:rPr>
              <a:t>Hastalığa yakalanan  larvalar  kireç beyazı bir renkte petek gözler içerisinde kuruyarak mumyalaşır</a:t>
            </a:r>
            <a:r>
              <a:rPr lang="tr-TR" sz="42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ChangeArrowheads="1"/>
          </p:cNvSpPr>
          <p:nvPr/>
        </p:nvSpPr>
        <p:spPr bwMode="auto">
          <a:xfrm>
            <a:off x="0" y="533400"/>
            <a:ext cx="91440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Kireç Hastalığına Yakalanmış Larvalar</a:t>
            </a:r>
          </a:p>
        </p:txBody>
      </p:sp>
      <p:sp>
        <p:nvSpPr>
          <p:cNvPr id="412675"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graphicFrame>
        <p:nvGraphicFramePr>
          <p:cNvPr id="412677" name="Object 5"/>
          <p:cNvGraphicFramePr>
            <a:graphicFrameLocks noChangeAspect="1"/>
          </p:cNvGraphicFramePr>
          <p:nvPr/>
        </p:nvGraphicFramePr>
        <p:xfrm>
          <a:off x="1758462" y="1828801"/>
          <a:ext cx="5486400" cy="4430713"/>
        </p:xfrm>
        <a:graphic>
          <a:graphicData uri="http://schemas.openxmlformats.org/presentationml/2006/ole">
            <p:oleObj spid="_x0000_s57346" name="Photo Editor Photo" r:id="rId3" imgW="3809524" imgH="2857899" progId="">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Kireç Hastalığının Nedenleri</a:t>
            </a:r>
          </a:p>
        </p:txBody>
      </p:sp>
      <p:sp>
        <p:nvSpPr>
          <p:cNvPr id="407555"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07556" name="Text Box 4"/>
          <p:cNvSpPr txBox="1">
            <a:spLocks noChangeArrowheads="1"/>
          </p:cNvSpPr>
          <p:nvPr/>
        </p:nvSpPr>
        <p:spPr bwMode="auto">
          <a:xfrm>
            <a:off x="422031" y="1524000"/>
            <a:ext cx="8370277" cy="5138738"/>
          </a:xfrm>
          <a:prstGeom prst="rect">
            <a:avLst/>
          </a:prstGeom>
          <a:noFill/>
          <a:ln w="12700" cap="sq">
            <a:noFill/>
            <a:miter lim="800000"/>
            <a:headEnd type="none" w="sm" len="sm"/>
            <a:tailEnd type="none" w="sm" len="sm"/>
          </a:ln>
          <a:effectLst/>
        </p:spPr>
        <p:txBody>
          <a:bodyPr>
            <a:spAutoFit/>
          </a:bodyPr>
          <a:lstStyle/>
          <a:p>
            <a:pPr marL="381000" indent="-381000">
              <a:spcBef>
                <a:spcPct val="10000"/>
              </a:spcBef>
              <a:buFont typeface="Wingdings" pitchFamily="2" charset="2"/>
              <a:buChar char="ü"/>
            </a:pPr>
            <a:r>
              <a:rPr lang="tr-TR" sz="3800"/>
              <a:t>Çevre kirliliği</a:t>
            </a:r>
          </a:p>
          <a:p>
            <a:pPr marL="381000" indent="-381000">
              <a:spcBef>
                <a:spcPct val="10000"/>
              </a:spcBef>
              <a:buFont typeface="Wingdings" pitchFamily="2" charset="2"/>
              <a:buChar char="ü"/>
            </a:pPr>
            <a:r>
              <a:rPr lang="tr-TR" sz="3800"/>
              <a:t>Yoğun antibiyotik kullanımı</a:t>
            </a:r>
          </a:p>
          <a:p>
            <a:pPr marL="381000" indent="-381000">
              <a:spcBef>
                <a:spcPct val="10000"/>
              </a:spcBef>
              <a:buFont typeface="Wingdings" pitchFamily="2" charset="2"/>
              <a:buChar char="ü"/>
            </a:pPr>
            <a:r>
              <a:rPr lang="tr-TR" sz="3800">
                <a:cs typeface="Times New Roman" pitchFamily="18" charset="0"/>
              </a:rPr>
              <a:t>Arıların suni besinlerle beslenmeleri</a:t>
            </a:r>
            <a:endParaRPr lang="tr-TR" sz="3800"/>
          </a:p>
          <a:p>
            <a:pPr marL="381000" indent="-381000">
              <a:spcBef>
                <a:spcPct val="10000"/>
              </a:spcBef>
              <a:buFont typeface="Wingdings" pitchFamily="2" charset="2"/>
              <a:buChar char="ü"/>
            </a:pPr>
            <a:r>
              <a:rPr lang="tr-TR" sz="3800">
                <a:cs typeface="Times New Roman" pitchFamily="18" charset="0"/>
              </a:rPr>
              <a:t>Katkılı balmumu kullanımı </a:t>
            </a:r>
            <a:endParaRPr lang="tr-TR" sz="3800"/>
          </a:p>
          <a:p>
            <a:pPr marL="381000" indent="-381000">
              <a:spcBef>
                <a:spcPct val="10000"/>
              </a:spcBef>
              <a:buFont typeface="Wingdings" pitchFamily="2" charset="2"/>
              <a:buChar char="ü"/>
            </a:pPr>
            <a:r>
              <a:rPr lang="tr-TR" sz="3800">
                <a:cs typeface="Times New Roman" pitchFamily="18" charset="0"/>
              </a:rPr>
              <a:t>Aşırı </a:t>
            </a:r>
            <a:r>
              <a:rPr lang="tr-TR" sz="3800"/>
              <a:t>nem</a:t>
            </a:r>
          </a:p>
          <a:p>
            <a:pPr marL="381000" indent="-381000">
              <a:spcBef>
                <a:spcPct val="10000"/>
              </a:spcBef>
              <a:buFont typeface="Wingdings" pitchFamily="2" charset="2"/>
              <a:buChar char="ü"/>
            </a:pPr>
            <a:r>
              <a:rPr lang="tr-TR" sz="3800">
                <a:cs typeface="Times New Roman" pitchFamily="18" charset="0"/>
              </a:rPr>
              <a:t>Aşırı şurup kullanımı</a:t>
            </a:r>
            <a:endParaRPr lang="tr-TR" sz="3800"/>
          </a:p>
          <a:p>
            <a:pPr marL="381000" indent="-381000">
              <a:spcBef>
                <a:spcPct val="10000"/>
              </a:spcBef>
              <a:buFont typeface="Wingdings" pitchFamily="2" charset="2"/>
              <a:buChar char="ü"/>
            </a:pPr>
            <a:r>
              <a:rPr lang="tr-TR" sz="3800">
                <a:cs typeface="Times New Roman" pitchFamily="18" charset="0"/>
              </a:rPr>
              <a:t>Uygun olmayan koloni kontrolleri</a:t>
            </a:r>
            <a:endParaRPr lang="tr-TR" sz="3800"/>
          </a:p>
          <a:p>
            <a:pPr marL="381000" indent="-381000">
              <a:spcBef>
                <a:spcPct val="10000"/>
              </a:spcBef>
              <a:buFont typeface="Wingdings" pitchFamily="2" charset="2"/>
              <a:buChar char="ü"/>
            </a:pPr>
            <a:r>
              <a:rPr lang="tr-TR" sz="3800">
                <a:cs typeface="Times New Roman" pitchFamily="18" charset="0"/>
              </a:rPr>
              <a:t>Oğul verme</a:t>
            </a:r>
            <a:endParaRPr lang="tr-TR" sz="3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351692" y="533400"/>
            <a:ext cx="8053754"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Kovan Önünde Larva Ölüleri</a:t>
            </a:r>
          </a:p>
        </p:txBody>
      </p:sp>
      <p:sp>
        <p:nvSpPr>
          <p:cNvPr id="413699"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pic>
        <p:nvPicPr>
          <p:cNvPr id="8195" name="Picture 3" descr="C:\Users\ALATA\Desktop\kirec.jpg"/>
          <p:cNvPicPr>
            <a:picLocks noChangeAspect="1" noChangeArrowheads="1"/>
          </p:cNvPicPr>
          <p:nvPr/>
        </p:nvPicPr>
        <p:blipFill>
          <a:blip r:embed="rId2"/>
          <a:srcRect/>
          <a:stretch>
            <a:fillRect/>
          </a:stretch>
        </p:blipFill>
        <p:spPr bwMode="auto">
          <a:xfrm>
            <a:off x="1643042" y="1857364"/>
            <a:ext cx="5572164" cy="407196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351693" y="533400"/>
            <a:ext cx="8299938"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Kireç Hastalığında Peteğin Durumu</a:t>
            </a:r>
          </a:p>
        </p:txBody>
      </p:sp>
      <p:sp>
        <p:nvSpPr>
          <p:cNvPr id="429059"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pic>
        <p:nvPicPr>
          <p:cNvPr id="429061" name="Picture 5"/>
          <p:cNvPicPr>
            <a:picLocks noChangeAspect="1" noChangeArrowheads="1"/>
          </p:cNvPicPr>
          <p:nvPr/>
        </p:nvPicPr>
        <p:blipFill>
          <a:blip r:embed="rId2"/>
          <a:srcRect/>
          <a:stretch>
            <a:fillRect/>
          </a:stretch>
        </p:blipFill>
        <p:spPr bwMode="auto">
          <a:xfrm>
            <a:off x="1899138" y="1676400"/>
            <a:ext cx="5627077" cy="4572000"/>
          </a:xfrm>
          <a:prstGeom prst="rect">
            <a:avLst/>
          </a:prstGeom>
          <a:noFill/>
          <a:ln w="12700" cap="sq">
            <a:noFill/>
            <a:miter lim="800000"/>
            <a:headEnd type="none" w="sm" len="sm"/>
            <a:tailEnd type="none" w="sm" len="sm"/>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WordArt 2"/>
          <p:cNvSpPr>
            <a:spLocks noChangeArrowheads="1" noChangeShapeType="1"/>
          </p:cNvSpPr>
          <p:nvPr/>
        </p:nvSpPr>
        <p:spPr bwMode="auto">
          <a:xfrm>
            <a:off x="1688123" y="2362200"/>
            <a:ext cx="5697415" cy="155575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Nosema Hastalığı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b="1" dirty="0" err="1" smtClean="0"/>
              <a:t>Fungal</a:t>
            </a:r>
            <a:r>
              <a:rPr lang="tr-TR" b="1" dirty="0" smtClean="0"/>
              <a:t> Hastalıklar</a:t>
            </a:r>
            <a:endParaRPr lang="tr-TR" dirty="0" smtClean="0"/>
          </a:p>
          <a:p>
            <a:r>
              <a:rPr lang="tr-TR" dirty="0" smtClean="0"/>
              <a:t>Kireç Hastalığı</a:t>
            </a:r>
          </a:p>
          <a:p>
            <a:r>
              <a:rPr lang="tr-TR" dirty="0" smtClean="0"/>
              <a:t>Taş hastalığı</a:t>
            </a:r>
          </a:p>
          <a:p>
            <a:r>
              <a:rPr lang="tr-TR" b="1" dirty="0" err="1" smtClean="0"/>
              <a:t>Viral</a:t>
            </a:r>
            <a:r>
              <a:rPr lang="tr-TR" b="1" dirty="0" smtClean="0"/>
              <a:t> Hastalıklar</a:t>
            </a:r>
            <a:endParaRPr lang="tr-TR" dirty="0" smtClean="0"/>
          </a:p>
          <a:p>
            <a:r>
              <a:rPr lang="tr-TR" dirty="0" smtClean="0"/>
              <a:t>Kronik Arı Felci</a:t>
            </a:r>
          </a:p>
          <a:p>
            <a:r>
              <a:rPr lang="tr-TR" dirty="0" smtClean="0"/>
              <a:t>Akut Arı Felci</a:t>
            </a:r>
          </a:p>
          <a:p>
            <a:r>
              <a:rPr lang="tr-TR" dirty="0" smtClean="0"/>
              <a:t>Tulumsu Yavru Çürüklüğü</a:t>
            </a:r>
          </a:p>
          <a:p>
            <a:r>
              <a:rPr lang="tr-TR" b="1" dirty="0" smtClean="0"/>
              <a:t>Parazitler</a:t>
            </a:r>
            <a:endParaRPr lang="tr-TR" dirty="0" smtClean="0"/>
          </a:p>
          <a:p>
            <a:r>
              <a:rPr lang="tr-TR" i="1" dirty="0" err="1" smtClean="0"/>
              <a:t>Varroa</a:t>
            </a:r>
            <a:r>
              <a:rPr lang="tr-TR" i="1" dirty="0" smtClean="0"/>
              <a:t> </a:t>
            </a:r>
            <a:r>
              <a:rPr lang="tr-TR" i="1" dirty="0" err="1" smtClean="0"/>
              <a:t>jacobsoni</a:t>
            </a:r>
            <a:endParaRPr lang="tr-TR" dirty="0" smtClean="0"/>
          </a:p>
          <a:p>
            <a:r>
              <a:rPr lang="tr-TR" i="1" dirty="0" err="1" smtClean="0"/>
              <a:t>Acarapis</a:t>
            </a:r>
            <a:r>
              <a:rPr lang="tr-TR" i="1" dirty="0" smtClean="0"/>
              <a:t> </a:t>
            </a:r>
            <a:r>
              <a:rPr lang="tr-TR" i="1" dirty="0" err="1" smtClean="0"/>
              <a:t>woodi</a:t>
            </a:r>
            <a:endParaRPr lang="tr-TR" dirty="0" smtClean="0"/>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Nosema Hastalığı</a:t>
            </a:r>
          </a:p>
        </p:txBody>
      </p:sp>
      <p:sp>
        <p:nvSpPr>
          <p:cNvPr id="41574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15748" name="Text Box 4"/>
          <p:cNvSpPr txBox="1">
            <a:spLocks noChangeArrowheads="1"/>
          </p:cNvSpPr>
          <p:nvPr/>
        </p:nvSpPr>
        <p:spPr bwMode="auto">
          <a:xfrm>
            <a:off x="422031" y="1524000"/>
            <a:ext cx="8370277" cy="4616648"/>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a:t>E</a:t>
            </a:r>
            <a:r>
              <a:rPr lang="tr-TR" sz="4200">
                <a:cs typeface="Times New Roman" pitchFamily="18" charset="0"/>
              </a:rPr>
              <a:t>tmeni </a:t>
            </a:r>
            <a:r>
              <a:rPr lang="tr-TR" sz="4200" i="1">
                <a:cs typeface="Times New Roman" pitchFamily="18" charset="0"/>
              </a:rPr>
              <a:t>Nosema apis</a:t>
            </a:r>
            <a:r>
              <a:rPr lang="tr-TR" sz="4200">
                <a:cs typeface="Times New Roman" pitchFamily="18" charset="0"/>
              </a:rPr>
              <a:t> adı verilen bir protozoadır </a:t>
            </a:r>
            <a:r>
              <a:rPr lang="tr-TR" sz="4200"/>
              <a:t>. Ergin arı hastalığıdır.</a:t>
            </a:r>
          </a:p>
          <a:p>
            <a:pPr marL="381000" indent="-381000">
              <a:buFont typeface="Wingdings" pitchFamily="2" charset="2"/>
              <a:buChar char="ü"/>
            </a:pPr>
            <a:r>
              <a:rPr lang="tr-TR" sz="4200"/>
              <a:t>Gıdalarla alınan ve </a:t>
            </a:r>
            <a:r>
              <a:rPr lang="tr-TR" sz="4200">
                <a:cs typeface="Times New Roman" pitchFamily="18" charset="0"/>
              </a:rPr>
              <a:t>ağız yolu ile sindirim  sistemine giren sporlar ergin arıların orta midesinde çimlenerek epitel hücrelere geçerek hızla çoğal</a:t>
            </a:r>
            <a:r>
              <a:rPr lang="tr-TR" sz="4200"/>
              <a:t>arak hastalık yaparlar.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Bağırsak içeriğinin değişimi</a:t>
            </a:r>
            <a:br>
              <a:rPr lang="tr-TR" dirty="0" smtClean="0"/>
            </a:br>
            <a:r>
              <a:rPr lang="tr-TR" dirty="0" err="1" smtClean="0"/>
              <a:t>Hasatalık</a:t>
            </a:r>
            <a:r>
              <a:rPr lang="tr-TR" dirty="0" smtClean="0"/>
              <a:t> etmeninin midede gelişmesi</a:t>
            </a:r>
            <a:endParaRPr lang="tr-TR" dirty="0"/>
          </a:p>
        </p:txBody>
      </p:sp>
      <p:sp>
        <p:nvSpPr>
          <p:cNvPr id="3" name="2 Küçük Resim Yer Tutucusu"/>
          <p:cNvSpPr>
            <a:spLocks noGrp="1"/>
          </p:cNvSpPr>
          <p:nvPr>
            <p:ph type="clipArt" sz="half" idx="1"/>
          </p:nvPr>
        </p:nvSpPr>
        <p:spPr>
          <a:xfrm>
            <a:off x="2000232" y="3143248"/>
            <a:ext cx="2143140" cy="1143008"/>
          </a:xfrm>
        </p:spPr>
      </p:sp>
      <p:sp>
        <p:nvSpPr>
          <p:cNvPr id="4" name="3 Metin Yer Tutucusu"/>
          <p:cNvSpPr>
            <a:spLocks noGrp="1"/>
          </p:cNvSpPr>
          <p:nvPr>
            <p:ph type="body" sz="half" idx="2"/>
          </p:nvPr>
        </p:nvSpPr>
        <p:spPr>
          <a:xfrm>
            <a:off x="5357818" y="2786058"/>
            <a:ext cx="1428760" cy="1500198"/>
          </a:xfrm>
        </p:spPr>
        <p:txBody>
          <a:bodyPr/>
          <a:lstStyle/>
          <a:p>
            <a:endParaRPr lang="tr-TR" dirty="0"/>
          </a:p>
        </p:txBody>
      </p:sp>
      <p:pic>
        <p:nvPicPr>
          <p:cNvPr id="58370" name="Picture 2" descr="C:\Users\ALATA\Desktop\indir (9).jpg"/>
          <p:cNvPicPr>
            <a:picLocks noChangeAspect="1" noChangeArrowheads="1"/>
          </p:cNvPicPr>
          <p:nvPr/>
        </p:nvPicPr>
        <p:blipFill>
          <a:blip r:embed="rId2"/>
          <a:srcRect/>
          <a:stretch>
            <a:fillRect/>
          </a:stretch>
        </p:blipFill>
        <p:spPr bwMode="auto">
          <a:xfrm>
            <a:off x="1285852" y="2214554"/>
            <a:ext cx="3071834" cy="3929090"/>
          </a:xfrm>
          <a:prstGeom prst="rect">
            <a:avLst/>
          </a:prstGeom>
          <a:noFill/>
        </p:spPr>
      </p:pic>
      <p:pic>
        <p:nvPicPr>
          <p:cNvPr id="58371" name="Picture 3" descr="C:\Users\ALATA\Desktop\indir (10).jpg"/>
          <p:cNvPicPr>
            <a:picLocks noChangeAspect="1" noChangeArrowheads="1"/>
          </p:cNvPicPr>
          <p:nvPr/>
        </p:nvPicPr>
        <p:blipFill>
          <a:blip r:embed="rId3"/>
          <a:srcRect/>
          <a:stretch>
            <a:fillRect/>
          </a:stretch>
        </p:blipFill>
        <p:spPr bwMode="auto">
          <a:xfrm>
            <a:off x="4714876" y="2000240"/>
            <a:ext cx="3643338" cy="421484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Nosema Hastalığı Belirtileri</a:t>
            </a:r>
          </a:p>
        </p:txBody>
      </p:sp>
      <p:sp>
        <p:nvSpPr>
          <p:cNvPr id="41677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16772" name="Text Box 4"/>
          <p:cNvSpPr txBox="1">
            <a:spLocks noChangeArrowheads="1"/>
          </p:cNvSpPr>
          <p:nvPr/>
        </p:nvSpPr>
        <p:spPr bwMode="auto">
          <a:xfrm>
            <a:off x="422031" y="1524000"/>
            <a:ext cx="8370277" cy="4616648"/>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a:t>Ha</a:t>
            </a:r>
            <a:r>
              <a:rPr lang="tr-TR" sz="4200">
                <a:cs typeface="Times New Roman" pitchFamily="18" charset="0"/>
              </a:rPr>
              <a:t>stalığa yakalan</a:t>
            </a:r>
            <a:r>
              <a:rPr lang="tr-TR" sz="4200"/>
              <a:t>an</a:t>
            </a:r>
            <a:r>
              <a:rPr lang="tr-TR" sz="4200">
                <a:cs typeface="Times New Roman" pitchFamily="18" charset="0"/>
              </a:rPr>
              <a:t> arılar uçmaya çalışırlar</a:t>
            </a:r>
            <a:r>
              <a:rPr lang="tr-TR" sz="4200"/>
              <a:t>,</a:t>
            </a:r>
            <a:r>
              <a:rPr lang="tr-TR" sz="4200">
                <a:cs typeface="Times New Roman" pitchFamily="18" charset="0"/>
              </a:rPr>
              <a:t> uçamazlar. Kovan ön</a:t>
            </a:r>
            <a:r>
              <a:rPr lang="tr-TR" sz="4200"/>
              <a:t>ündeki</a:t>
            </a:r>
            <a:r>
              <a:rPr lang="tr-TR" sz="4200">
                <a:cs typeface="Times New Roman" pitchFamily="18" charset="0"/>
              </a:rPr>
              <a:t> ot ve çöplere tutunarak yürürler.</a:t>
            </a:r>
          </a:p>
          <a:p>
            <a:pPr marL="381000" indent="-381000">
              <a:buFont typeface="Wingdings" pitchFamily="2" charset="2"/>
              <a:buChar char="ü"/>
            </a:pPr>
            <a:r>
              <a:rPr lang="tr-TR" sz="4200">
                <a:cs typeface="Times New Roman" pitchFamily="18" charset="0"/>
              </a:rPr>
              <a:t>Hasta arıların abdomenleri şişmiş ve uzamıştır.</a:t>
            </a:r>
            <a:r>
              <a:rPr lang="tr-TR" sz="4200"/>
              <a:t> Bu </a:t>
            </a:r>
            <a:r>
              <a:rPr lang="tr-TR" sz="4200">
                <a:cs typeface="Times New Roman" pitchFamily="18" charset="0"/>
              </a:rPr>
              <a:t>neden</a:t>
            </a:r>
            <a:r>
              <a:rPr lang="tr-TR" sz="4200"/>
              <a:t>le</a:t>
            </a:r>
            <a:r>
              <a:rPr lang="tr-TR" sz="4200">
                <a:cs typeface="Times New Roman" pitchFamily="18" charset="0"/>
              </a:rPr>
              <a:t> iğneleme refleksi azalmıştır.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Nosema Hastalığının Tedavisi</a:t>
            </a:r>
          </a:p>
        </p:txBody>
      </p:sp>
      <p:sp>
        <p:nvSpPr>
          <p:cNvPr id="42189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21892" name="Text Box 4"/>
          <p:cNvSpPr txBox="1">
            <a:spLocks noChangeArrowheads="1"/>
          </p:cNvSpPr>
          <p:nvPr/>
        </p:nvSpPr>
        <p:spPr bwMode="auto">
          <a:xfrm>
            <a:off x="422031" y="1889126"/>
            <a:ext cx="8370277" cy="4401205"/>
          </a:xfrm>
          <a:prstGeom prst="rect">
            <a:avLst/>
          </a:prstGeom>
          <a:noFill/>
          <a:ln w="12700" cap="sq">
            <a:noFill/>
            <a:miter lim="800000"/>
            <a:headEnd type="none" w="sm" len="sm"/>
            <a:tailEnd type="none" w="sm" len="sm"/>
          </a:ln>
          <a:effectLst/>
        </p:spPr>
        <p:txBody>
          <a:bodyPr>
            <a:spAutoFit/>
          </a:bodyPr>
          <a:lstStyle/>
          <a:p>
            <a:pPr marL="381000" indent="-381000">
              <a:spcBef>
                <a:spcPct val="0"/>
              </a:spcBef>
              <a:buFont typeface="Wingdings" pitchFamily="2" charset="2"/>
              <a:buChar char="ü"/>
            </a:pPr>
            <a:r>
              <a:rPr lang="tr-TR" sz="3500"/>
              <a:t>A</a:t>
            </a:r>
            <a:r>
              <a:rPr lang="tr-TR" sz="3500">
                <a:cs typeface="Times New Roman" pitchFamily="18" charset="0"/>
              </a:rPr>
              <a:t>rı kolonilerine koruyucu olarak ilkbahar ve sonbahar aylarında fumagillin içeren şurup verilerek  hastalığa karşı etkili bir önlem alınabilir.</a:t>
            </a:r>
            <a:endParaRPr lang="tr-TR" sz="3500"/>
          </a:p>
          <a:p>
            <a:pPr marL="381000" indent="-381000">
              <a:spcBef>
                <a:spcPct val="0"/>
              </a:spcBef>
              <a:buFont typeface="Wingdings" pitchFamily="2" charset="2"/>
              <a:buChar char="ü"/>
            </a:pPr>
            <a:r>
              <a:rPr lang="tr-TR" sz="3500">
                <a:cs typeface="Times New Roman" pitchFamily="18" charset="0"/>
              </a:rPr>
              <a:t>Sonbahar</a:t>
            </a:r>
            <a:r>
              <a:rPr lang="tr-TR" sz="3500"/>
              <a:t>da</a:t>
            </a:r>
            <a:r>
              <a:rPr lang="tr-TR" sz="3500">
                <a:cs typeface="Times New Roman" pitchFamily="18" charset="0"/>
              </a:rPr>
              <a:t> </a:t>
            </a:r>
            <a:r>
              <a:rPr lang="tr-TR" sz="3500"/>
              <a:t>2:1, ilkbaharda 1:1 oranında </a:t>
            </a:r>
            <a:r>
              <a:rPr lang="tr-TR" sz="3500">
                <a:cs typeface="Times New Roman" pitchFamily="18" charset="0"/>
              </a:rPr>
              <a:t>şurup hazırlanır.  Hazırlanan 25 lt şuruba 25 g</a:t>
            </a:r>
            <a:r>
              <a:rPr lang="tr-TR" sz="3500"/>
              <a:t> olan</a:t>
            </a:r>
            <a:r>
              <a:rPr lang="tr-TR" sz="3500">
                <a:cs typeface="Times New Roman" pitchFamily="18" charset="0"/>
              </a:rPr>
              <a:t> 1 şişe Fu</a:t>
            </a:r>
            <a:r>
              <a:rPr lang="tr-TR" sz="3500"/>
              <a:t>magillin etken maddeli ilaç eklenir.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351692" y="533400"/>
            <a:ext cx="8053754"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Nosema Hastalığında Kovan Önü</a:t>
            </a:r>
          </a:p>
        </p:txBody>
      </p:sp>
      <p:sp>
        <p:nvSpPr>
          <p:cNvPr id="430083"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pic>
        <p:nvPicPr>
          <p:cNvPr id="430085" name="Picture 5"/>
          <p:cNvPicPr>
            <a:picLocks noChangeAspect="1" noChangeArrowheads="1"/>
          </p:cNvPicPr>
          <p:nvPr/>
        </p:nvPicPr>
        <p:blipFill>
          <a:blip r:embed="rId2"/>
          <a:srcRect/>
          <a:stretch>
            <a:fillRect/>
          </a:stretch>
        </p:blipFill>
        <p:spPr bwMode="auto">
          <a:xfrm>
            <a:off x="1899139" y="1752600"/>
            <a:ext cx="5345723" cy="4343400"/>
          </a:xfrm>
          <a:prstGeom prst="rect">
            <a:avLst/>
          </a:prstGeom>
          <a:noFill/>
          <a:ln w="12700" cap="sq">
            <a:noFill/>
            <a:miter lim="800000"/>
            <a:headEnd type="none" w="sm" len="sm"/>
            <a:tailEnd type="none" w="sm" len="sm"/>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KRONİK ARI FELCİ</a:t>
            </a:r>
            <a:endParaRPr lang="tr-TR" dirty="0"/>
          </a:p>
        </p:txBody>
      </p:sp>
      <p:sp>
        <p:nvSpPr>
          <p:cNvPr id="4" name="3 Metin Yer Tutucusu"/>
          <p:cNvSpPr>
            <a:spLocks noGrp="1"/>
          </p:cNvSpPr>
          <p:nvPr>
            <p:ph type="body" sz="half" idx="2"/>
          </p:nvPr>
        </p:nvSpPr>
        <p:spPr/>
        <p:txBody>
          <a:bodyPr>
            <a:normAutofit fontScale="70000" lnSpcReduction="20000"/>
          </a:bodyPr>
          <a:lstStyle/>
          <a:p>
            <a:r>
              <a:rPr lang="tr-TR" dirty="0" smtClean="0"/>
              <a:t>Etmenleri kronik ve akut arı felci virüsüdür. Hastalık etmeni olan virüs sağlıklı arılarda da bulunabilmektedir. Arıların uzun süre kapalı kalması, gezginci arıcılık, yağmacılık ve yetersiz beslenme gibi aşırı stresli ortamlarda çoğalarak etkisini göstermektedir. Bu hastalığa yakalanan arıların tüyleri dökülmekte vücutları parlak bir hal almaktadır.</a:t>
            </a:r>
            <a:endParaRPr lang="tr-TR" dirty="0"/>
          </a:p>
        </p:txBody>
      </p:sp>
      <p:pic>
        <p:nvPicPr>
          <p:cNvPr id="59394" name="Picture 2" descr="C:\Users\ALATA\Desktop\6a00d83455b58069e2011570f6c029970b-500wi.jpg"/>
          <p:cNvPicPr>
            <a:picLocks noGrp="1" noChangeAspect="1" noChangeArrowheads="1"/>
          </p:cNvPicPr>
          <p:nvPr>
            <p:ph type="clipArt" sz="half" idx="1"/>
          </p:nvPr>
        </p:nvPicPr>
        <p:blipFill>
          <a:blip r:embed="rId2"/>
          <a:srcRect/>
          <a:stretch>
            <a:fillRect/>
          </a:stretch>
        </p:blipFill>
        <p:spPr bwMode="auto">
          <a:xfrm>
            <a:off x="688975" y="1785926"/>
            <a:ext cx="3810000" cy="421484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Küçük Resim Yer Tutucusu"/>
          <p:cNvSpPr>
            <a:spLocks noGrp="1"/>
          </p:cNvSpPr>
          <p:nvPr>
            <p:ph type="clipArt" sz="half" idx="1"/>
          </p:nvPr>
        </p:nvSpPr>
        <p:spPr/>
      </p:sp>
      <p:sp>
        <p:nvSpPr>
          <p:cNvPr id="4" name="3 Metin Yer Tutucusu"/>
          <p:cNvSpPr>
            <a:spLocks noGrp="1"/>
          </p:cNvSpPr>
          <p:nvPr>
            <p:ph type="body" sz="half" idx="2"/>
          </p:nvPr>
        </p:nvSpPr>
        <p:spPr/>
        <p:txBody>
          <a:bodyPr>
            <a:normAutofit fontScale="77500" lnSpcReduction="20000"/>
          </a:bodyPr>
          <a:lstStyle/>
          <a:p>
            <a:r>
              <a:rPr lang="tr-TR" dirty="0" smtClean="0"/>
              <a:t>Hastalığın ilerleyen aşamalarında arılar uçamazlar, kovan önünde sürünerek yürürler ve daha sonrada ölürler. Bu nedenle kolonileri strese sokacak uygulamalardan kaçınılmalı, hasta kolonilerin </a:t>
            </a:r>
            <a:r>
              <a:rPr lang="tr-TR" dirty="0" smtClean="0"/>
              <a:t>ana </a:t>
            </a:r>
            <a:r>
              <a:rPr lang="tr-TR" dirty="0" smtClean="0"/>
              <a:t>arısı değiştirilmeli, şurup ile besleme yapılmalıdır.</a:t>
            </a:r>
          </a:p>
          <a:p>
            <a:r>
              <a:rPr lang="tr-TR" b="1" dirty="0" smtClean="0"/>
              <a:t> </a:t>
            </a:r>
            <a:endParaRPr lang="tr-TR" dirty="0" smtClean="0"/>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WordArt 2"/>
          <p:cNvSpPr>
            <a:spLocks noChangeArrowheads="1" noChangeShapeType="1"/>
          </p:cNvSpPr>
          <p:nvPr/>
        </p:nvSpPr>
        <p:spPr bwMode="auto">
          <a:xfrm>
            <a:off x="1688123" y="2362200"/>
            <a:ext cx="5697415" cy="1555750"/>
          </a:xfrm>
          <a:prstGeom prst="rect">
            <a:avLst/>
          </a:prstGeom>
        </p:spPr>
        <p:txBody>
          <a:bodyPr wrap="none" fromWordArt="1">
            <a:prstTxWarp prst="textPlain">
              <a:avLst>
                <a:gd name="adj" fmla="val 50000"/>
              </a:avLst>
            </a:prstTxWarp>
          </a:bodyPr>
          <a:lstStyle/>
          <a:p>
            <a:pPr algn="ctr"/>
            <a:r>
              <a:rPr lang="tr-TR" sz="3600" kern="10" dirty="0" err="1">
                <a:ln w="19050">
                  <a:solidFill>
                    <a:srgbClr val="99CCFF"/>
                  </a:solidFill>
                  <a:round/>
                  <a:headEnd/>
                  <a:tailEnd/>
                </a:ln>
                <a:solidFill>
                  <a:srgbClr val="0066CC"/>
                </a:solidFill>
                <a:effectLst>
                  <a:outerShdw dist="35921" dir="2700000" algn="ctr" rotWithShape="0">
                    <a:srgbClr val="990000"/>
                  </a:outerShdw>
                </a:effectLst>
                <a:latin typeface="Impact"/>
              </a:rPr>
              <a:t>Varroa</a:t>
            </a:r>
            <a:r>
              <a:rPr lang="tr-TR" sz="3600" kern="10" dirty="0">
                <a:ln w="19050">
                  <a:solidFill>
                    <a:srgbClr val="99CCFF"/>
                  </a:solidFill>
                  <a:round/>
                  <a:headEnd/>
                  <a:tailEnd/>
                </a:ln>
                <a:solidFill>
                  <a:srgbClr val="0066CC"/>
                </a:solidFill>
                <a:effectLst>
                  <a:outerShdw dist="35921" dir="2700000" algn="ctr" rotWithShape="0">
                    <a:srgbClr val="990000"/>
                  </a:outerShdw>
                </a:effectLst>
                <a:latin typeface="Impact"/>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ChangeArrowheads="1"/>
          </p:cNvSpPr>
          <p:nvPr/>
        </p:nvSpPr>
        <p:spPr bwMode="auto">
          <a:xfrm>
            <a:off x="351692" y="533400"/>
            <a:ext cx="8053754"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i="1">
                <a:solidFill>
                  <a:schemeClr val="tx2"/>
                </a:solidFill>
              </a:rPr>
              <a:t>Varroa destructor</a:t>
            </a:r>
          </a:p>
        </p:txBody>
      </p:sp>
      <p:sp>
        <p:nvSpPr>
          <p:cNvPr id="44749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pic>
        <p:nvPicPr>
          <p:cNvPr id="447495" name="Picture 7"/>
          <p:cNvPicPr>
            <a:picLocks noChangeAspect="1" noChangeArrowheads="1"/>
          </p:cNvPicPr>
          <p:nvPr/>
        </p:nvPicPr>
        <p:blipFill>
          <a:blip r:embed="rId2"/>
          <a:srcRect/>
          <a:stretch>
            <a:fillRect/>
          </a:stretch>
        </p:blipFill>
        <p:spPr bwMode="auto">
          <a:xfrm>
            <a:off x="492369" y="1524000"/>
            <a:ext cx="3811466" cy="2724150"/>
          </a:xfrm>
          <a:prstGeom prst="rect">
            <a:avLst/>
          </a:prstGeom>
          <a:noFill/>
          <a:ln w="12700" cap="sq">
            <a:noFill/>
            <a:miter lim="800000"/>
            <a:headEnd type="none" w="sm" len="sm"/>
            <a:tailEnd type="none" w="sm" len="sm"/>
          </a:ln>
          <a:effectLst/>
        </p:spPr>
      </p:pic>
      <p:pic>
        <p:nvPicPr>
          <p:cNvPr id="447496" name="Picture 8"/>
          <p:cNvPicPr>
            <a:picLocks noChangeAspect="1" noChangeArrowheads="1"/>
          </p:cNvPicPr>
          <p:nvPr/>
        </p:nvPicPr>
        <p:blipFill>
          <a:blip r:embed="rId3"/>
          <a:srcRect/>
          <a:stretch>
            <a:fillRect/>
          </a:stretch>
        </p:blipFill>
        <p:spPr bwMode="auto">
          <a:xfrm>
            <a:off x="4572000" y="1600201"/>
            <a:ext cx="3727938" cy="2652713"/>
          </a:xfrm>
          <a:prstGeom prst="rect">
            <a:avLst/>
          </a:prstGeom>
          <a:noFill/>
          <a:ln w="12700" cap="sq">
            <a:noFill/>
            <a:miter lim="800000"/>
            <a:headEnd type="none" w="sm" len="sm"/>
            <a:tailEnd type="none" w="sm" len="sm"/>
          </a:ln>
          <a:effectLst/>
        </p:spPr>
      </p:pic>
      <p:pic>
        <p:nvPicPr>
          <p:cNvPr id="447497" name="Picture 9"/>
          <p:cNvPicPr>
            <a:picLocks noChangeAspect="1" noChangeArrowheads="1"/>
          </p:cNvPicPr>
          <p:nvPr/>
        </p:nvPicPr>
        <p:blipFill>
          <a:blip r:embed="rId4"/>
          <a:srcRect/>
          <a:stretch>
            <a:fillRect/>
          </a:stretch>
        </p:blipFill>
        <p:spPr bwMode="auto">
          <a:xfrm>
            <a:off x="633046" y="3886201"/>
            <a:ext cx="3516923" cy="2524125"/>
          </a:xfrm>
          <a:prstGeom prst="rect">
            <a:avLst/>
          </a:prstGeom>
          <a:noFill/>
          <a:ln w="12700" cap="sq">
            <a:noFill/>
            <a:miter lim="800000"/>
            <a:headEnd type="none" w="sm" len="sm"/>
            <a:tailEnd type="none" w="sm" len="sm"/>
          </a:ln>
          <a:effectLst/>
        </p:spPr>
      </p:pic>
      <p:pic>
        <p:nvPicPr>
          <p:cNvPr id="447498" name="Picture 10"/>
          <p:cNvPicPr>
            <a:picLocks noChangeAspect="1" noChangeArrowheads="1"/>
          </p:cNvPicPr>
          <p:nvPr/>
        </p:nvPicPr>
        <p:blipFill>
          <a:blip r:embed="rId5"/>
          <a:srcRect/>
          <a:stretch>
            <a:fillRect/>
          </a:stretch>
        </p:blipFill>
        <p:spPr bwMode="auto">
          <a:xfrm>
            <a:off x="4783015" y="3810000"/>
            <a:ext cx="3305908" cy="2578100"/>
          </a:xfrm>
          <a:prstGeom prst="rect">
            <a:avLst/>
          </a:prstGeom>
          <a:noFill/>
          <a:ln w="12700" cap="sq">
            <a:noFill/>
            <a:miter lim="800000"/>
            <a:headEnd type="none" w="sm" len="sm"/>
            <a:tailEnd type="none" w="sm" len="sm"/>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Varroanın Biyolojisi</a:t>
            </a:r>
          </a:p>
        </p:txBody>
      </p:sp>
      <p:sp>
        <p:nvSpPr>
          <p:cNvPr id="43110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31108" name="Text Box 4"/>
          <p:cNvSpPr txBox="1">
            <a:spLocks noChangeArrowheads="1"/>
          </p:cNvSpPr>
          <p:nvPr/>
        </p:nvSpPr>
        <p:spPr bwMode="auto">
          <a:xfrm>
            <a:off x="422031" y="1524001"/>
            <a:ext cx="8370277" cy="5632311"/>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000">
                <a:cs typeface="Times New Roman" pitchFamily="18" charset="0"/>
              </a:rPr>
              <a:t>Ergin arılar ile larva ve pupaların kanını emerek beslenen tehlikeli dış parazittir</a:t>
            </a:r>
            <a:r>
              <a:rPr lang="tr-TR" sz="4000"/>
              <a:t>.</a:t>
            </a:r>
          </a:p>
          <a:p>
            <a:pPr marL="381000" indent="-381000">
              <a:buFont typeface="Wingdings" pitchFamily="2" charset="2"/>
              <a:buChar char="ü"/>
            </a:pPr>
            <a:r>
              <a:rPr lang="tr-TR" sz="4000">
                <a:cs typeface="Times New Roman" pitchFamily="18" charset="0"/>
              </a:rPr>
              <a:t>Ergin dişi Varroalar 1.1-1.2 mm uzunluğunda, 1.5-1.6 mm genişliğinde koyu kızıl kahverengi renktedir. Erkek Varroalar ise 0.8-1 mm </a:t>
            </a:r>
            <a:r>
              <a:rPr lang="tr-TR" sz="4000"/>
              <a:t>genişliğinde </a:t>
            </a:r>
            <a:r>
              <a:rPr lang="tr-TR" sz="4000">
                <a:cs typeface="Times New Roman" pitchFamily="18" charset="0"/>
              </a:rPr>
              <a:t>gri-beyaz sarımtırak renktedir.</a:t>
            </a:r>
            <a:endParaRPr lang="tr-TR"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Amerikan Yavru Çürüklüğü</a:t>
            </a:r>
          </a:p>
        </p:txBody>
      </p:sp>
      <p:sp>
        <p:nvSpPr>
          <p:cNvPr id="351235"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51236" name="Text Box 4"/>
          <p:cNvSpPr txBox="1">
            <a:spLocks noChangeArrowheads="1"/>
          </p:cNvSpPr>
          <p:nvPr/>
        </p:nvSpPr>
        <p:spPr bwMode="auto">
          <a:xfrm>
            <a:off x="422031" y="1524000"/>
            <a:ext cx="8370277" cy="4572000"/>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dirty="0"/>
              <a:t>Etkeni </a:t>
            </a:r>
            <a:r>
              <a:rPr lang="tr-TR" sz="4200" i="1" dirty="0" err="1"/>
              <a:t>Paenibacillus</a:t>
            </a:r>
            <a:r>
              <a:rPr lang="tr-TR" sz="4200" i="1" dirty="0"/>
              <a:t> </a:t>
            </a:r>
            <a:r>
              <a:rPr lang="tr-TR" sz="4200" i="1" dirty="0" err="1"/>
              <a:t>larvae’dır</a:t>
            </a:r>
            <a:r>
              <a:rPr lang="tr-TR" sz="4200" dirty="0"/>
              <a:t>.</a:t>
            </a:r>
          </a:p>
          <a:p>
            <a:pPr marL="381000" indent="-381000">
              <a:buFont typeface="Wingdings" pitchFamily="2" charset="2"/>
              <a:buChar char="ü"/>
            </a:pPr>
            <a:r>
              <a:rPr lang="tr-TR" sz="4200" dirty="0"/>
              <a:t>Etken gıdalarla alınmaktadır.</a:t>
            </a:r>
          </a:p>
          <a:p>
            <a:pPr marL="381000" indent="-381000">
              <a:buFont typeface="Wingdings" pitchFamily="2" charset="2"/>
              <a:buChar char="ü"/>
            </a:pPr>
            <a:r>
              <a:rPr lang="tr-TR" sz="4200" dirty="0">
                <a:cs typeface="Times New Roman" pitchFamily="18" charset="0"/>
              </a:rPr>
              <a:t>Hastalıklı kolonide gelişme hızı </a:t>
            </a:r>
            <a:r>
              <a:rPr lang="tr-TR" sz="4200" dirty="0"/>
              <a:t>düşer</a:t>
            </a:r>
            <a:r>
              <a:rPr lang="tr-TR" sz="4200" dirty="0">
                <a:cs typeface="Times New Roman" pitchFamily="18" charset="0"/>
              </a:rPr>
              <a:t>, ergin arı sayısı</a:t>
            </a:r>
            <a:r>
              <a:rPr lang="tr-TR" sz="4200" dirty="0"/>
              <a:t> il</a:t>
            </a:r>
            <a:r>
              <a:rPr lang="tr-TR" sz="4200" dirty="0">
                <a:cs typeface="Times New Roman" pitchFamily="18" charset="0"/>
              </a:rPr>
              <a:t>e yavru miktarında  büyük azalma görülür. </a:t>
            </a:r>
            <a:r>
              <a:rPr lang="tr-TR" sz="4200" dirty="0"/>
              <a:t>A</a:t>
            </a:r>
            <a:r>
              <a:rPr lang="tr-TR" sz="4200" dirty="0">
                <a:cs typeface="Times New Roman" pitchFamily="18" charset="0"/>
              </a:rPr>
              <a:t>rıların polen ve nektar  toplama aktivitesi azalır.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351692" y="533400"/>
            <a:ext cx="8053754"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Pupa ve Larva Üzerinde Varroalar</a:t>
            </a:r>
          </a:p>
        </p:txBody>
      </p:sp>
      <p:sp>
        <p:nvSpPr>
          <p:cNvPr id="44134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graphicFrame>
        <p:nvGraphicFramePr>
          <p:cNvPr id="441349" name="Object 5"/>
          <p:cNvGraphicFramePr>
            <a:graphicFrameLocks noChangeAspect="1"/>
          </p:cNvGraphicFramePr>
          <p:nvPr/>
        </p:nvGraphicFramePr>
        <p:xfrm>
          <a:off x="562708" y="2057401"/>
          <a:ext cx="4360985" cy="3108325"/>
        </p:xfrm>
        <a:graphic>
          <a:graphicData uri="http://schemas.openxmlformats.org/presentationml/2006/ole">
            <p:oleObj spid="_x0000_s11266" name="Photo Editor Photo" r:id="rId3" imgW="3619048" imgH="2381582" progId="">
              <p:embed/>
            </p:oleObj>
          </a:graphicData>
        </a:graphic>
      </p:graphicFrame>
      <p:pic>
        <p:nvPicPr>
          <p:cNvPr id="441351" name="Picture 7"/>
          <p:cNvPicPr>
            <a:picLocks noChangeAspect="1" noChangeArrowheads="1"/>
          </p:cNvPicPr>
          <p:nvPr/>
        </p:nvPicPr>
        <p:blipFill>
          <a:blip r:embed="rId4"/>
          <a:srcRect/>
          <a:stretch>
            <a:fillRect/>
          </a:stretch>
        </p:blipFill>
        <p:spPr bwMode="auto">
          <a:xfrm>
            <a:off x="4712677" y="2971800"/>
            <a:ext cx="4079631" cy="3314700"/>
          </a:xfrm>
          <a:prstGeom prst="rect">
            <a:avLst/>
          </a:prstGeom>
          <a:noFill/>
          <a:ln w="12700" cap="sq">
            <a:noFill/>
            <a:miter lim="800000"/>
            <a:headEnd type="none" w="sm" len="sm"/>
            <a:tailEnd type="none" w="sm" len="sm"/>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Varroanın Biyolojisi</a:t>
            </a:r>
          </a:p>
        </p:txBody>
      </p:sp>
      <p:sp>
        <p:nvSpPr>
          <p:cNvPr id="435203"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35204" name="Text Box 4"/>
          <p:cNvSpPr txBox="1">
            <a:spLocks noChangeArrowheads="1"/>
          </p:cNvSpPr>
          <p:nvPr/>
        </p:nvSpPr>
        <p:spPr bwMode="auto">
          <a:xfrm>
            <a:off x="422031" y="1524001"/>
            <a:ext cx="8370277" cy="4401205"/>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000">
                <a:cs typeface="Times New Roman" pitchFamily="18" charset="0"/>
              </a:rPr>
              <a:t>Dişi varroaların ağzı delici-emici yapıdadır. Yaşam uzunluğu yazın 2-3 ay, kışın 5-8 aydır.</a:t>
            </a:r>
            <a:endParaRPr lang="tr-TR" sz="4000"/>
          </a:p>
          <a:p>
            <a:pPr marL="381000" indent="-381000">
              <a:buFont typeface="Wingdings" pitchFamily="2" charset="2"/>
              <a:buChar char="ü"/>
            </a:pPr>
            <a:r>
              <a:rPr lang="tr-TR" sz="4000">
                <a:cs typeface="Times New Roman" pitchFamily="18" charset="0"/>
              </a:rPr>
              <a:t>Dişi </a:t>
            </a:r>
            <a:r>
              <a:rPr lang="tr-TR" sz="4000"/>
              <a:t>v</a:t>
            </a:r>
            <a:r>
              <a:rPr lang="tr-TR" sz="4000">
                <a:cs typeface="Times New Roman" pitchFamily="18" charset="0"/>
              </a:rPr>
              <a:t>arroanın üremesi ilkbaharda arı kolonisinde kuluçka faaliyetleri ile başlamakta, sonbahara kadar sürmektedir.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351692" y="533400"/>
            <a:ext cx="8053754"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Arı Üzerinde Varroalar</a:t>
            </a:r>
          </a:p>
        </p:txBody>
      </p:sp>
      <p:sp>
        <p:nvSpPr>
          <p:cNvPr id="445443"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graphicFrame>
        <p:nvGraphicFramePr>
          <p:cNvPr id="478208" name="Object 0"/>
          <p:cNvGraphicFramePr>
            <a:graphicFrameLocks noChangeAspect="1"/>
          </p:cNvGraphicFramePr>
          <p:nvPr/>
        </p:nvGraphicFramePr>
        <p:xfrm>
          <a:off x="1055077" y="1600201"/>
          <a:ext cx="6822831" cy="4843463"/>
        </p:xfrm>
        <a:graphic>
          <a:graphicData uri="http://schemas.openxmlformats.org/presentationml/2006/ole">
            <p:oleObj spid="_x0000_s12290" name="Photo Editor Photo" r:id="rId3" imgW="3629532" imgH="2457143" progId="">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Varroanın Biyolojisi</a:t>
            </a:r>
          </a:p>
        </p:txBody>
      </p:sp>
      <p:sp>
        <p:nvSpPr>
          <p:cNvPr id="43622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36228" name="Text Box 4"/>
          <p:cNvSpPr txBox="1">
            <a:spLocks noChangeArrowheads="1"/>
          </p:cNvSpPr>
          <p:nvPr/>
        </p:nvSpPr>
        <p:spPr bwMode="auto">
          <a:xfrm>
            <a:off x="422031" y="1524000"/>
            <a:ext cx="8370277" cy="4401205"/>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000" dirty="0">
                <a:cs typeface="Times New Roman" pitchFamily="18" charset="0"/>
              </a:rPr>
              <a:t>Kış aylarında yumurta bırakmadan ergin işçi arılar üzerinde yaşamını sürdürebilmektedir. </a:t>
            </a:r>
            <a:r>
              <a:rPr lang="tr-TR" sz="4000" dirty="0" err="1">
                <a:cs typeface="Times New Roman" pitchFamily="18" charset="0"/>
              </a:rPr>
              <a:t>Varroa</a:t>
            </a:r>
            <a:r>
              <a:rPr lang="tr-TR" sz="4000" dirty="0">
                <a:cs typeface="Times New Roman" pitchFamily="18" charset="0"/>
              </a:rPr>
              <a:t> ile bulaşık kolonilerde kuluçka gelişim hızı azalmakta, arılar üzerinde açtığı yaralar enfeksiyon kaynağı oluşturmaktadır. </a:t>
            </a:r>
            <a:endParaRPr lang="tr-TR"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İçerik Yer Tutucusu"/>
          <p:cNvSpPr>
            <a:spLocks noGrp="1"/>
          </p:cNvSpPr>
          <p:nvPr>
            <p:ph sz="half" idx="2"/>
          </p:nvPr>
        </p:nvSpPr>
        <p:spPr/>
        <p:txBody>
          <a:bodyPr/>
          <a:lstStyle/>
          <a:p>
            <a:r>
              <a:rPr lang="tr-TR" dirty="0" smtClean="0"/>
              <a:t>İ</a:t>
            </a:r>
            <a:r>
              <a:rPr lang="tr-TR" dirty="0" smtClean="0">
                <a:cs typeface="Times New Roman" pitchFamily="18" charset="0"/>
              </a:rPr>
              <a:t>leri dönemlerinde yavru gözlerinden kanatsız ve bacaksız arılar çıkmaktadır.</a:t>
            </a:r>
            <a:endParaRPr lang="tr-TR" dirty="0"/>
          </a:p>
        </p:txBody>
      </p:sp>
      <p:pic>
        <p:nvPicPr>
          <p:cNvPr id="5" name="Picture 2" descr="C:\Users\ALATA\Desktop\images (31).jpg"/>
          <p:cNvPicPr>
            <a:picLocks noChangeAspect="1" noChangeArrowheads="1"/>
          </p:cNvPicPr>
          <p:nvPr/>
        </p:nvPicPr>
        <p:blipFill>
          <a:blip r:embed="rId2"/>
          <a:srcRect/>
          <a:stretch>
            <a:fillRect/>
          </a:stretch>
        </p:blipFill>
        <p:spPr bwMode="auto">
          <a:xfrm>
            <a:off x="642910" y="1785926"/>
            <a:ext cx="3643338" cy="2143140"/>
          </a:xfrm>
          <a:prstGeom prst="rect">
            <a:avLst/>
          </a:prstGeom>
          <a:noFill/>
        </p:spPr>
      </p:pic>
      <p:pic>
        <p:nvPicPr>
          <p:cNvPr id="10242" name="Picture 2" descr="C:\Users\ALATA\Desktop\indir (19).jpg"/>
          <p:cNvPicPr>
            <a:picLocks noGrp="1" noChangeAspect="1" noChangeArrowheads="1"/>
          </p:cNvPicPr>
          <p:nvPr>
            <p:ph sz="half" idx="1"/>
          </p:nvPr>
        </p:nvPicPr>
        <p:blipFill>
          <a:blip r:embed="rId3"/>
          <a:srcRect/>
          <a:stretch>
            <a:fillRect/>
          </a:stretch>
        </p:blipFill>
        <p:spPr bwMode="auto">
          <a:xfrm>
            <a:off x="642910" y="4143380"/>
            <a:ext cx="3643338" cy="228601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Varroanın Biyolojisi</a:t>
            </a:r>
          </a:p>
        </p:txBody>
      </p:sp>
      <p:sp>
        <p:nvSpPr>
          <p:cNvPr id="43725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37252" name="Text Box 4"/>
          <p:cNvSpPr txBox="1">
            <a:spLocks noChangeArrowheads="1"/>
          </p:cNvSpPr>
          <p:nvPr/>
        </p:nvSpPr>
        <p:spPr bwMode="auto">
          <a:xfrm>
            <a:off x="285720" y="1357299"/>
            <a:ext cx="8513153" cy="5016758"/>
          </a:xfrm>
          <a:prstGeom prst="rect">
            <a:avLst/>
          </a:prstGeom>
          <a:noFill/>
          <a:ln w="12700" cap="sq">
            <a:noFill/>
            <a:miter lim="800000"/>
            <a:headEnd type="none" w="sm" len="sm"/>
            <a:tailEnd type="none" w="sm" len="sm"/>
          </a:ln>
          <a:effectLst/>
        </p:spPr>
        <p:txBody>
          <a:bodyPr wrap="square">
            <a:spAutoFit/>
          </a:bodyPr>
          <a:lstStyle/>
          <a:p>
            <a:pPr marL="381000" indent="-381000">
              <a:buFont typeface="Wingdings" pitchFamily="2" charset="2"/>
              <a:buChar char="ü"/>
            </a:pPr>
            <a:r>
              <a:rPr lang="tr-TR" sz="4000" dirty="0"/>
              <a:t>Üreme petek gözleri içinde olmaktadır. Parazit, petek gözlerinin kapatılmasından hemen önce hücre içerisine </a:t>
            </a:r>
            <a:r>
              <a:rPr lang="tr-TR" sz="4000" dirty="0" smtClean="0"/>
              <a:t>girer ve yumurtlar. Yumurtadan çıkan </a:t>
            </a:r>
            <a:r>
              <a:rPr lang="tr-TR" sz="4000" dirty="0" err="1" smtClean="0"/>
              <a:t>nimfler</a:t>
            </a:r>
            <a:r>
              <a:rPr lang="tr-TR" sz="4000" dirty="0" smtClean="0"/>
              <a:t> larvanın </a:t>
            </a:r>
            <a:r>
              <a:rPr lang="tr-TR" sz="4000" dirty="0" err="1"/>
              <a:t>hemolenfini</a:t>
            </a:r>
            <a:r>
              <a:rPr lang="tr-TR" sz="4000" dirty="0"/>
              <a:t> emerek yaşar. Petek gözleri kapatıldıktan 2-3 gün sonra ilk yumurtasını </a:t>
            </a:r>
            <a:r>
              <a:rPr lang="tr-TR" sz="4000" dirty="0" smtClean="0"/>
              <a:t>bırakır.</a:t>
            </a:r>
            <a:r>
              <a:rPr lang="tr-TR" dirty="0" smtClean="0"/>
              <a:t>  </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211015" y="533400"/>
            <a:ext cx="8651631"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Varroanın</a:t>
            </a:r>
            <a:r>
              <a:rPr lang="tr-TR" sz="4800" i="1">
                <a:solidFill>
                  <a:schemeClr val="tx2"/>
                </a:solidFill>
              </a:rPr>
              <a:t> </a:t>
            </a:r>
            <a:r>
              <a:rPr lang="tr-TR" sz="4800">
                <a:solidFill>
                  <a:schemeClr val="tx2"/>
                </a:solidFill>
              </a:rPr>
              <a:t>Koloniye Etkisi</a:t>
            </a:r>
            <a:endParaRPr lang="tr-TR" sz="4800" i="1">
              <a:solidFill>
                <a:schemeClr val="tx2"/>
              </a:solidFill>
            </a:endParaRPr>
          </a:p>
        </p:txBody>
      </p:sp>
      <p:sp>
        <p:nvSpPr>
          <p:cNvPr id="45261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52612" name="Text Box 4"/>
          <p:cNvSpPr txBox="1">
            <a:spLocks noChangeArrowheads="1"/>
          </p:cNvSpPr>
          <p:nvPr/>
        </p:nvSpPr>
        <p:spPr bwMode="auto">
          <a:xfrm>
            <a:off x="422031" y="1524001"/>
            <a:ext cx="8370277" cy="5016758"/>
          </a:xfrm>
          <a:prstGeom prst="rect">
            <a:avLst/>
          </a:prstGeom>
          <a:noFill/>
          <a:ln w="12700" cap="sq">
            <a:noFill/>
            <a:miter lim="800000"/>
            <a:headEnd type="none" w="sm" len="sm"/>
            <a:tailEnd type="none" w="sm" len="sm"/>
          </a:ln>
          <a:effectLst/>
        </p:spPr>
        <p:txBody>
          <a:bodyPr>
            <a:spAutoFit/>
          </a:bodyPr>
          <a:lstStyle/>
          <a:p>
            <a:pPr marL="666750" indent="-666750">
              <a:buFont typeface="Wingdings" pitchFamily="2" charset="2"/>
              <a:buChar char="ü"/>
            </a:pPr>
            <a:r>
              <a:rPr lang="tr-TR" sz="4000">
                <a:cs typeface="Times New Roman" pitchFamily="18" charset="0"/>
              </a:rPr>
              <a:t>Ana ve işçi arıların ömürleri kısalır. İşçi arılar normalden küçük olur. Özellikle pupa döneminde önemli ölçüde canlı ağırlık kaybı olur. </a:t>
            </a:r>
            <a:endParaRPr lang="tr-TR" sz="4000">
              <a:latin typeface="Arial Unicode MS" pitchFamily="34" charset="-128"/>
              <a:ea typeface="Arial Unicode MS" pitchFamily="34" charset="-128"/>
              <a:cs typeface="Arial Unicode MS" pitchFamily="34" charset="-128"/>
            </a:endParaRPr>
          </a:p>
          <a:p>
            <a:pPr marL="666750" indent="-666750">
              <a:buFont typeface="Wingdings" pitchFamily="2" charset="2"/>
              <a:buChar char="ü"/>
            </a:pPr>
            <a:r>
              <a:rPr lang="tr-TR" sz="4000">
                <a:cs typeface="Times New Roman" pitchFamily="18" charset="0"/>
              </a:rPr>
              <a:t>Gözden çıkan genç arılarda kanatsızlık, tek veya kısa kanatlılık, eksik bacak, kısa karın gibi anomaliler görülür. </a:t>
            </a:r>
            <a:endParaRPr lang="tr-TR" sz="4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Varroa ile Mücadele</a:t>
            </a:r>
          </a:p>
        </p:txBody>
      </p:sp>
      <p:sp>
        <p:nvSpPr>
          <p:cNvPr id="450563"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50564" name="Text Box 4"/>
          <p:cNvSpPr txBox="1">
            <a:spLocks noChangeArrowheads="1"/>
          </p:cNvSpPr>
          <p:nvPr/>
        </p:nvSpPr>
        <p:spPr bwMode="auto">
          <a:xfrm>
            <a:off x="281354" y="1524001"/>
            <a:ext cx="8862646" cy="4486275"/>
          </a:xfrm>
          <a:prstGeom prst="rect">
            <a:avLst/>
          </a:prstGeom>
          <a:noFill/>
          <a:ln w="12700" cap="sq">
            <a:noFill/>
            <a:miter lim="800000"/>
            <a:headEnd type="none" w="sm" len="sm"/>
            <a:tailEnd type="none" w="sm" len="sm"/>
          </a:ln>
          <a:effectLst/>
        </p:spPr>
        <p:txBody>
          <a:bodyPr>
            <a:spAutoFit/>
          </a:bodyPr>
          <a:lstStyle/>
          <a:p>
            <a:pPr marL="476250" indent="-476250">
              <a:buFont typeface="Wingdings" pitchFamily="2" charset="2"/>
              <a:buChar char="v"/>
            </a:pPr>
            <a:r>
              <a:rPr lang="tr-TR" sz="3600" dirty="0"/>
              <a:t>Arıcılıkta </a:t>
            </a:r>
            <a:r>
              <a:rPr lang="tr-TR" sz="3600" dirty="0" err="1"/>
              <a:t>varroa</a:t>
            </a:r>
            <a:r>
              <a:rPr lang="tr-TR" sz="3600" dirty="0"/>
              <a:t> ile savaşımda en yaygın kullanılan yöntem kimyasal mücadeledir.</a:t>
            </a:r>
          </a:p>
          <a:p>
            <a:pPr marL="476250" indent="-476250">
              <a:buFont typeface="Wingdings" pitchFamily="2" charset="2"/>
              <a:buChar char="v"/>
            </a:pPr>
            <a:r>
              <a:rPr lang="tr-TR" sz="3600" dirty="0" err="1"/>
              <a:t>Malathion</a:t>
            </a:r>
            <a:r>
              <a:rPr lang="tr-TR" sz="3600" dirty="0"/>
              <a:t>, </a:t>
            </a:r>
            <a:r>
              <a:rPr lang="tr-TR" sz="3600" dirty="0" err="1"/>
              <a:t>Fluvalinate</a:t>
            </a:r>
            <a:r>
              <a:rPr lang="tr-TR" sz="3600" dirty="0"/>
              <a:t>, </a:t>
            </a:r>
            <a:r>
              <a:rPr lang="tr-TR" sz="3600" dirty="0" err="1"/>
              <a:t>Amitraz</a:t>
            </a:r>
            <a:r>
              <a:rPr lang="tr-TR" sz="3600" dirty="0"/>
              <a:t> ve Formik </a:t>
            </a:r>
            <a:r>
              <a:rPr lang="tr-TR" sz="3600" dirty="0" smtClean="0"/>
              <a:t>Asit,</a:t>
            </a:r>
            <a:r>
              <a:rPr lang="tr-TR" sz="3600" dirty="0" err="1" smtClean="0"/>
              <a:t>kaumaphos</a:t>
            </a:r>
            <a:r>
              <a:rPr lang="tr-TR" sz="3600" dirty="0" smtClean="0"/>
              <a:t> </a:t>
            </a:r>
            <a:r>
              <a:rPr lang="tr-TR" sz="3600" dirty="0"/>
              <a:t>vs etken maddeli ilaçlar kullanılmaktadır.</a:t>
            </a:r>
          </a:p>
          <a:p>
            <a:pPr marL="476250" indent="-476250">
              <a:buFont typeface="Wingdings" pitchFamily="2" charset="2"/>
              <a:buChar char="v"/>
            </a:pPr>
            <a:r>
              <a:rPr lang="tr-TR" sz="3600" dirty="0"/>
              <a:t>Ayrıca arıcılarımız bilinçsiz bir şekilde, bal arılarına tescilli olmayan ilaçları da kullanmaktadır.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Varroa</a:t>
            </a:r>
            <a:r>
              <a:rPr lang="tr-TR" sz="4800" i="1">
                <a:solidFill>
                  <a:schemeClr val="tx2"/>
                </a:solidFill>
              </a:rPr>
              <a:t> </a:t>
            </a:r>
            <a:r>
              <a:rPr lang="tr-TR" sz="4800">
                <a:solidFill>
                  <a:schemeClr val="tx2"/>
                </a:solidFill>
              </a:rPr>
              <a:t>ile Mekanik Mücadele</a:t>
            </a:r>
            <a:endParaRPr lang="tr-TR" sz="4800" i="1">
              <a:solidFill>
                <a:schemeClr val="tx2"/>
              </a:solidFill>
            </a:endParaRPr>
          </a:p>
        </p:txBody>
      </p:sp>
      <p:sp>
        <p:nvSpPr>
          <p:cNvPr id="439299"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439300" name="Text Box 4"/>
          <p:cNvSpPr txBox="1">
            <a:spLocks noChangeArrowheads="1"/>
          </p:cNvSpPr>
          <p:nvPr/>
        </p:nvSpPr>
        <p:spPr bwMode="auto">
          <a:xfrm>
            <a:off x="422031" y="1524001"/>
            <a:ext cx="8370277" cy="701675"/>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endParaRPr lang="tr-TR" sz="4000">
              <a:cs typeface="Times New Roman" pitchFamily="18" charset="0"/>
            </a:endParaRPr>
          </a:p>
        </p:txBody>
      </p:sp>
      <p:sp>
        <p:nvSpPr>
          <p:cNvPr id="439301" name="Text Box 5"/>
          <p:cNvSpPr txBox="1">
            <a:spLocks noChangeArrowheads="1"/>
          </p:cNvSpPr>
          <p:nvPr/>
        </p:nvSpPr>
        <p:spPr bwMode="auto">
          <a:xfrm>
            <a:off x="914400" y="1828801"/>
            <a:ext cx="7033846" cy="369332"/>
          </a:xfrm>
          <a:prstGeom prst="rect">
            <a:avLst/>
          </a:prstGeom>
          <a:noFill/>
          <a:ln w="12700" cap="sq">
            <a:noFill/>
            <a:miter lim="800000"/>
            <a:headEnd type="none" w="sm" len="sm"/>
            <a:tailEnd type="none" w="sm" len="sm"/>
          </a:ln>
          <a:effectLst/>
        </p:spPr>
        <p:txBody>
          <a:bodyPr>
            <a:spAutoFit/>
          </a:bodyPr>
          <a:lstStyle/>
          <a:p>
            <a:endParaRPr lang="tr-TR"/>
          </a:p>
        </p:txBody>
      </p:sp>
      <p:pic>
        <p:nvPicPr>
          <p:cNvPr id="439302" name="Picture 6"/>
          <p:cNvPicPr>
            <a:picLocks noChangeAspect="1" noChangeArrowheads="1"/>
          </p:cNvPicPr>
          <p:nvPr/>
        </p:nvPicPr>
        <p:blipFill>
          <a:blip r:embed="rId2"/>
          <a:srcRect/>
          <a:stretch>
            <a:fillRect/>
          </a:stretch>
        </p:blipFill>
        <p:spPr bwMode="auto">
          <a:xfrm>
            <a:off x="703385" y="1828800"/>
            <a:ext cx="3956538" cy="4095750"/>
          </a:xfrm>
          <a:prstGeom prst="rect">
            <a:avLst/>
          </a:prstGeom>
          <a:noFill/>
          <a:ln w="12700" cap="sq">
            <a:noFill/>
            <a:miter lim="800000"/>
            <a:headEnd type="none" w="sm" len="sm"/>
            <a:tailEnd type="none" w="sm" len="sm"/>
          </a:ln>
          <a:effectLst/>
        </p:spPr>
      </p:pic>
      <p:pic>
        <p:nvPicPr>
          <p:cNvPr id="439303" name="Picture 7"/>
          <p:cNvPicPr>
            <a:picLocks noChangeAspect="1" noChangeArrowheads="1"/>
          </p:cNvPicPr>
          <p:nvPr/>
        </p:nvPicPr>
        <p:blipFill>
          <a:blip r:embed="rId3"/>
          <a:srcRect/>
          <a:stretch>
            <a:fillRect/>
          </a:stretch>
        </p:blipFill>
        <p:spPr bwMode="auto">
          <a:xfrm>
            <a:off x="4360985" y="1600201"/>
            <a:ext cx="2637692" cy="1876425"/>
          </a:xfrm>
          <a:prstGeom prst="rect">
            <a:avLst/>
          </a:prstGeom>
          <a:noFill/>
          <a:ln w="12700" cap="sq">
            <a:noFill/>
            <a:miter lim="800000"/>
            <a:headEnd type="none" w="sm" len="sm"/>
            <a:tailEnd type="none" w="sm" len="sm"/>
          </a:ln>
          <a:effectLst/>
        </p:spPr>
      </p:pic>
      <p:pic>
        <p:nvPicPr>
          <p:cNvPr id="439304" name="Picture 8"/>
          <p:cNvPicPr>
            <a:picLocks noChangeAspect="1" noChangeArrowheads="1"/>
          </p:cNvPicPr>
          <p:nvPr/>
        </p:nvPicPr>
        <p:blipFill>
          <a:blip r:embed="rId4"/>
          <a:srcRect/>
          <a:stretch>
            <a:fillRect/>
          </a:stretch>
        </p:blipFill>
        <p:spPr bwMode="auto">
          <a:xfrm>
            <a:off x="6682154" y="3124200"/>
            <a:ext cx="1749669" cy="2857500"/>
          </a:xfrm>
          <a:prstGeom prst="rect">
            <a:avLst/>
          </a:prstGeom>
          <a:noFill/>
          <a:ln w="12700" cap="sq">
            <a:noFill/>
            <a:miter lim="800000"/>
            <a:headEnd type="none" w="sm" len="sm"/>
            <a:tailEnd type="none" w="sm" len="sm"/>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TRAKE AKARI</a:t>
            </a:r>
            <a:endParaRPr lang="tr-TR" dirty="0"/>
          </a:p>
        </p:txBody>
      </p:sp>
      <p:sp>
        <p:nvSpPr>
          <p:cNvPr id="4" name="3 Metin Yer Tutucusu"/>
          <p:cNvSpPr>
            <a:spLocks noGrp="1"/>
          </p:cNvSpPr>
          <p:nvPr>
            <p:ph type="body" sz="half" idx="2"/>
          </p:nvPr>
        </p:nvSpPr>
        <p:spPr/>
        <p:txBody>
          <a:bodyPr>
            <a:normAutofit fontScale="85000" lnSpcReduction="20000"/>
          </a:bodyPr>
          <a:lstStyle/>
          <a:p>
            <a:r>
              <a:rPr lang="tr-TR" dirty="0" smtClean="0"/>
              <a:t>Mikroskopla görülebilen 80- 120 mikron boyunda ve gözleri olmayan ve her üç bireyde de görülebilen bir iç parazittir. Arıların solunum borularının  trake  içine girerek yerleşir, çoğalır ve zararını burada yapar.</a:t>
            </a:r>
            <a:endParaRPr lang="tr-TR" dirty="0"/>
          </a:p>
        </p:txBody>
      </p:sp>
      <p:pic>
        <p:nvPicPr>
          <p:cNvPr id="61442" name="Picture 2" descr="C:\Users\ALATA\Desktop\UYUZ (ARI AKARI).jpg"/>
          <p:cNvPicPr>
            <a:picLocks noGrp="1" noChangeAspect="1" noChangeArrowheads="1"/>
          </p:cNvPicPr>
          <p:nvPr>
            <p:ph type="clipArt" sz="half" idx="1"/>
          </p:nvPr>
        </p:nvPicPr>
        <p:blipFill>
          <a:blip r:embed="rId2"/>
          <a:srcRect/>
          <a:stretch>
            <a:fillRect/>
          </a:stretch>
        </p:blipFill>
        <p:spPr bwMode="auto">
          <a:xfrm>
            <a:off x="642910" y="2500306"/>
            <a:ext cx="3429024" cy="278608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p:txBody>
          <a:bodyPr>
            <a:normAutofit fontScale="92500" lnSpcReduction="10000"/>
          </a:bodyPr>
          <a:lstStyle/>
          <a:p>
            <a:r>
              <a:rPr lang="tr-TR" dirty="0" smtClean="0"/>
              <a:t>Arı larvalarının ölümüne neden olan çok tehlikeli ve bulaşıcı bir hastalıktır. Hastalığın etmeni </a:t>
            </a:r>
            <a:r>
              <a:rPr lang="tr-TR" i="1" dirty="0" err="1" smtClean="0"/>
              <a:t>Bacillus</a:t>
            </a:r>
            <a:r>
              <a:rPr lang="tr-TR" i="1" dirty="0" smtClean="0"/>
              <a:t> </a:t>
            </a:r>
            <a:r>
              <a:rPr lang="tr-TR" i="1" dirty="0" err="1" smtClean="0"/>
              <a:t>larvae</a:t>
            </a:r>
            <a:r>
              <a:rPr lang="tr-TR" dirty="0" smtClean="0"/>
              <a:t> isimli sporla çoğalan bir bakteridir.</a:t>
            </a:r>
            <a:endParaRPr lang="tr-TR" dirty="0"/>
          </a:p>
        </p:txBody>
      </p:sp>
      <p:pic>
        <p:nvPicPr>
          <p:cNvPr id="54274" name="Picture 2" descr="C:\Users\ALATA\Desktop\indir (5).jpg"/>
          <p:cNvPicPr>
            <a:picLocks noGrp="1" noChangeAspect="1" noChangeArrowheads="1"/>
          </p:cNvPicPr>
          <p:nvPr>
            <p:ph type="clipArt" sz="half" idx="1"/>
          </p:nvPr>
        </p:nvPicPr>
        <p:blipFill>
          <a:blip r:embed="rId2"/>
          <a:srcRect/>
          <a:stretch>
            <a:fillRect/>
          </a:stretch>
        </p:blipFill>
        <p:spPr bwMode="auto">
          <a:xfrm>
            <a:off x="1142976" y="2071678"/>
            <a:ext cx="2857520" cy="307183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TRAKE AKARI</a:t>
            </a:r>
            <a:endParaRPr lang="tr-TR" dirty="0"/>
          </a:p>
        </p:txBody>
      </p:sp>
      <p:sp>
        <p:nvSpPr>
          <p:cNvPr id="4" name="3 Metin Yer Tutucusu"/>
          <p:cNvSpPr>
            <a:spLocks noGrp="1"/>
          </p:cNvSpPr>
          <p:nvPr>
            <p:ph type="body" sz="half" idx="2"/>
          </p:nvPr>
        </p:nvSpPr>
        <p:spPr/>
        <p:txBody>
          <a:bodyPr>
            <a:normAutofit fontScale="85000" lnSpcReduction="10000"/>
          </a:bodyPr>
          <a:lstStyle/>
          <a:p>
            <a:pPr fontAlgn="base"/>
            <a:r>
              <a:rPr lang="tr-TR" dirty="0" smtClean="0"/>
              <a:t>Ergin akarlar delici emici ağız yapısına sahiptirler arının kanı ile beslenirler Ergin akarın ömrü 30- 40 gündür. Ölü arılarda 1-2 gün yaşayabilirler. Gelişmeleri için en uygun sıcaklık 34 C '</a:t>
            </a:r>
            <a:r>
              <a:rPr lang="tr-TR" dirty="0" err="1" smtClean="0"/>
              <a:t>dir</a:t>
            </a:r>
            <a:r>
              <a:rPr lang="tr-TR" dirty="0" smtClean="0"/>
              <a:t>.</a:t>
            </a:r>
          </a:p>
          <a:p>
            <a:pPr fontAlgn="base"/>
            <a:r>
              <a:rPr lang="tr-TR" dirty="0" smtClean="0"/>
              <a:t> </a:t>
            </a:r>
          </a:p>
          <a:p>
            <a:endParaRPr lang="tr-TR" dirty="0"/>
          </a:p>
        </p:txBody>
      </p:sp>
      <p:pic>
        <p:nvPicPr>
          <p:cNvPr id="60418" name="Picture 2" descr="C:\Users\ALATA\Desktop\5310007.jpg"/>
          <p:cNvPicPr>
            <a:picLocks noChangeAspect="1" noChangeArrowheads="1"/>
          </p:cNvPicPr>
          <p:nvPr/>
        </p:nvPicPr>
        <p:blipFill>
          <a:blip r:embed="rId2"/>
          <a:srcRect/>
          <a:stretch>
            <a:fillRect/>
          </a:stretch>
        </p:blipFill>
        <p:spPr bwMode="auto">
          <a:xfrm>
            <a:off x="928662" y="1928802"/>
            <a:ext cx="2857520" cy="1928826"/>
          </a:xfrm>
          <a:prstGeom prst="rect">
            <a:avLst/>
          </a:prstGeom>
          <a:noFill/>
        </p:spPr>
      </p:pic>
      <p:pic>
        <p:nvPicPr>
          <p:cNvPr id="60419" name="Picture 3" descr="C:\Users\ALATA\Desktop\TRACHE~1.JPG"/>
          <p:cNvPicPr>
            <a:picLocks noGrp="1" noChangeAspect="1" noChangeArrowheads="1"/>
          </p:cNvPicPr>
          <p:nvPr>
            <p:ph type="clipArt" sz="half" idx="1"/>
          </p:nvPr>
        </p:nvPicPr>
        <p:blipFill>
          <a:blip r:embed="rId3"/>
          <a:srcRect/>
          <a:stretch>
            <a:fillRect/>
          </a:stretch>
        </p:blipFill>
        <p:spPr bwMode="auto">
          <a:xfrm>
            <a:off x="928662" y="3929066"/>
            <a:ext cx="2928958" cy="205264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WordArt 2"/>
          <p:cNvSpPr>
            <a:spLocks noChangeArrowheads="1" noChangeShapeType="1"/>
          </p:cNvSpPr>
          <p:nvPr/>
        </p:nvSpPr>
        <p:spPr bwMode="auto">
          <a:xfrm>
            <a:off x="1688123" y="2362200"/>
            <a:ext cx="5697415" cy="1555750"/>
          </a:xfrm>
          <a:prstGeom prst="rect">
            <a:avLst/>
          </a:prstGeom>
        </p:spPr>
        <p:txBody>
          <a:bodyPr wrap="none" fromWordArt="1">
            <a:prstTxWarp prst="textPlain">
              <a:avLst>
                <a:gd name="adj" fmla="val 50000"/>
              </a:avLst>
            </a:prstTxWarp>
          </a:bodyPr>
          <a:lstStyle/>
          <a:p>
            <a:pPr algn="ctr"/>
            <a:r>
              <a:rPr lang="tr-TR" sz="3600" kern="10">
                <a:ln w="19050">
                  <a:solidFill>
                    <a:srgbClr val="99CCFF"/>
                  </a:solidFill>
                  <a:round/>
                  <a:headEnd/>
                  <a:tailEnd/>
                </a:ln>
                <a:solidFill>
                  <a:srgbClr val="0066CC"/>
                </a:solidFill>
                <a:effectLst>
                  <a:outerShdw dist="35921" dir="2700000" algn="ctr" rotWithShape="0">
                    <a:srgbClr val="990000"/>
                  </a:outerShdw>
                </a:effectLst>
                <a:latin typeface="Impact"/>
              </a:rPr>
              <a:t>Büyük Mum Güvesi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51692" y="533400"/>
            <a:ext cx="8053754" cy="1143000"/>
          </a:xfrm>
          <a:prstGeom prst="rect">
            <a:avLst/>
          </a:prstGeom>
          <a:noFill/>
          <a:ln w="9525">
            <a:noFill/>
            <a:miter lim="800000"/>
            <a:headEnd/>
            <a:tailEnd/>
          </a:ln>
        </p:spPr>
        <p:txBody>
          <a:bodyPr lIns="100584" tIns="50292" rIns="100584" bIns="50292" anchor="ctr"/>
          <a:lstStyle/>
          <a:p>
            <a:pPr algn="ctr" defTabSz="1006475">
              <a:spcBef>
                <a:spcPct val="0"/>
              </a:spcBef>
            </a:pPr>
            <a:r>
              <a:rPr lang="tr-TR" sz="4800">
                <a:solidFill>
                  <a:schemeClr val="tx2"/>
                </a:solidFill>
              </a:rPr>
              <a:t>Büyük Mum Güvesinin Aşamaları</a:t>
            </a:r>
          </a:p>
        </p:txBody>
      </p:sp>
      <p:sp>
        <p:nvSpPr>
          <p:cNvPr id="97283"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p:spPr>
        <p:txBody>
          <a:bodyPr>
            <a:spAutoFit/>
          </a:bodyPr>
          <a:lstStyle/>
          <a:p>
            <a:endParaRPr lang="tr-TR"/>
          </a:p>
        </p:txBody>
      </p:sp>
      <p:pic>
        <p:nvPicPr>
          <p:cNvPr id="97284" name="Picture 5"/>
          <p:cNvPicPr>
            <a:picLocks noChangeAspect="1" noChangeArrowheads="1"/>
          </p:cNvPicPr>
          <p:nvPr/>
        </p:nvPicPr>
        <p:blipFill>
          <a:blip r:embed="rId2"/>
          <a:srcRect/>
          <a:stretch>
            <a:fillRect/>
          </a:stretch>
        </p:blipFill>
        <p:spPr bwMode="auto">
          <a:xfrm>
            <a:off x="984738" y="1981201"/>
            <a:ext cx="1758462" cy="1400175"/>
          </a:xfrm>
          <a:prstGeom prst="rect">
            <a:avLst/>
          </a:prstGeom>
          <a:noFill/>
          <a:ln w="12700" cap="sq">
            <a:noFill/>
            <a:miter lim="800000"/>
            <a:headEnd type="none" w="sm" len="sm"/>
            <a:tailEnd type="none" w="sm" len="sm"/>
          </a:ln>
        </p:spPr>
      </p:pic>
      <p:pic>
        <p:nvPicPr>
          <p:cNvPr id="97285" name="Picture 6"/>
          <p:cNvPicPr>
            <a:picLocks noChangeAspect="1" noChangeArrowheads="1"/>
          </p:cNvPicPr>
          <p:nvPr/>
        </p:nvPicPr>
        <p:blipFill>
          <a:blip r:embed="rId3"/>
          <a:srcRect/>
          <a:stretch>
            <a:fillRect/>
          </a:stretch>
        </p:blipFill>
        <p:spPr bwMode="auto">
          <a:xfrm>
            <a:off x="3798277" y="1752601"/>
            <a:ext cx="2198077" cy="2524125"/>
          </a:xfrm>
          <a:prstGeom prst="rect">
            <a:avLst/>
          </a:prstGeom>
          <a:noFill/>
          <a:ln w="12700" cap="sq">
            <a:noFill/>
            <a:miter lim="800000"/>
            <a:headEnd type="none" w="sm" len="sm"/>
            <a:tailEnd type="none" w="sm" len="sm"/>
          </a:ln>
        </p:spPr>
      </p:pic>
      <p:pic>
        <p:nvPicPr>
          <p:cNvPr id="97286" name="Picture 7"/>
          <p:cNvPicPr>
            <a:picLocks noChangeAspect="1" noChangeArrowheads="1"/>
          </p:cNvPicPr>
          <p:nvPr/>
        </p:nvPicPr>
        <p:blipFill>
          <a:blip r:embed="rId4"/>
          <a:srcRect/>
          <a:stretch>
            <a:fillRect/>
          </a:stretch>
        </p:blipFill>
        <p:spPr bwMode="auto">
          <a:xfrm>
            <a:off x="6963508" y="1828800"/>
            <a:ext cx="1582615" cy="1238250"/>
          </a:xfrm>
          <a:prstGeom prst="rect">
            <a:avLst/>
          </a:prstGeom>
          <a:noFill/>
          <a:ln w="12700" cap="sq">
            <a:noFill/>
            <a:miter lim="800000"/>
            <a:headEnd type="none" w="sm" len="sm"/>
            <a:tailEnd type="none" w="sm" len="sm"/>
          </a:ln>
        </p:spPr>
      </p:pic>
      <p:pic>
        <p:nvPicPr>
          <p:cNvPr id="97287" name="Picture 8"/>
          <p:cNvPicPr>
            <a:picLocks noChangeAspect="1" noChangeArrowheads="1"/>
          </p:cNvPicPr>
          <p:nvPr/>
        </p:nvPicPr>
        <p:blipFill>
          <a:blip r:embed="rId5"/>
          <a:srcRect/>
          <a:stretch>
            <a:fillRect/>
          </a:stretch>
        </p:blipFill>
        <p:spPr bwMode="auto">
          <a:xfrm>
            <a:off x="492370" y="3733801"/>
            <a:ext cx="2963008" cy="2143125"/>
          </a:xfrm>
          <a:prstGeom prst="rect">
            <a:avLst/>
          </a:prstGeom>
          <a:noFill/>
          <a:ln w="12700" cap="sq">
            <a:noFill/>
            <a:miter lim="800000"/>
            <a:headEnd type="none" w="sm" len="sm"/>
            <a:tailEnd type="none" w="sm" len="sm"/>
          </a:ln>
        </p:spPr>
      </p:pic>
      <p:pic>
        <p:nvPicPr>
          <p:cNvPr id="97288" name="Picture 9"/>
          <p:cNvPicPr>
            <a:picLocks noChangeAspect="1" noChangeArrowheads="1"/>
          </p:cNvPicPr>
          <p:nvPr/>
        </p:nvPicPr>
        <p:blipFill>
          <a:blip r:embed="rId6"/>
          <a:srcRect/>
          <a:stretch>
            <a:fillRect/>
          </a:stretch>
        </p:blipFill>
        <p:spPr bwMode="auto">
          <a:xfrm>
            <a:off x="3165231" y="4495800"/>
            <a:ext cx="3147646" cy="2038350"/>
          </a:xfrm>
          <a:prstGeom prst="rect">
            <a:avLst/>
          </a:prstGeom>
          <a:noFill/>
          <a:ln w="12700" cap="sq">
            <a:noFill/>
            <a:miter lim="800000"/>
            <a:headEnd type="none" w="sm" len="sm"/>
            <a:tailEnd type="none" w="sm" len="sm"/>
          </a:ln>
        </p:spPr>
      </p:pic>
      <p:pic>
        <p:nvPicPr>
          <p:cNvPr id="97289" name="Picture 10"/>
          <p:cNvPicPr>
            <a:picLocks noChangeAspect="1" noChangeArrowheads="1"/>
          </p:cNvPicPr>
          <p:nvPr/>
        </p:nvPicPr>
        <p:blipFill>
          <a:blip r:embed="rId7"/>
          <a:srcRect/>
          <a:stretch>
            <a:fillRect/>
          </a:stretch>
        </p:blipFill>
        <p:spPr bwMode="auto">
          <a:xfrm>
            <a:off x="6119447" y="3048000"/>
            <a:ext cx="2800350" cy="2195513"/>
          </a:xfrm>
          <a:prstGeom prst="rect">
            <a:avLst/>
          </a:prstGeom>
          <a:noFill/>
          <a:ln w="12700" cap="sq">
            <a:noFill/>
            <a:miter lim="800000"/>
            <a:headEnd type="none" w="sm" len="sm"/>
            <a:tailEnd type="none" w="sm" len="sm"/>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11015" y="533400"/>
            <a:ext cx="8651631" cy="1143000"/>
          </a:xfrm>
          <a:prstGeom prst="rect">
            <a:avLst/>
          </a:prstGeom>
          <a:noFill/>
          <a:ln w="9525">
            <a:noFill/>
            <a:miter lim="800000"/>
            <a:headEnd/>
            <a:tailEnd/>
          </a:ln>
        </p:spPr>
        <p:txBody>
          <a:bodyPr lIns="100584" tIns="50292" rIns="100584" bIns="50292" anchor="ctr"/>
          <a:lstStyle/>
          <a:p>
            <a:pPr algn="ctr" defTabSz="1006475">
              <a:spcBef>
                <a:spcPct val="0"/>
              </a:spcBef>
            </a:pPr>
            <a:r>
              <a:rPr lang="tr-TR" sz="4800">
                <a:solidFill>
                  <a:schemeClr val="tx2"/>
                </a:solidFill>
              </a:rPr>
              <a:t>Büyük Mum Güvesinin Biyolojisi</a:t>
            </a:r>
            <a:endParaRPr lang="tr-TR" sz="4800" i="1">
              <a:solidFill>
                <a:schemeClr val="tx2"/>
              </a:solidFill>
            </a:endParaRPr>
          </a:p>
        </p:txBody>
      </p:sp>
      <p:sp>
        <p:nvSpPr>
          <p:cNvPr id="9318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p:spPr>
        <p:txBody>
          <a:bodyPr>
            <a:spAutoFit/>
          </a:bodyPr>
          <a:lstStyle/>
          <a:p>
            <a:endParaRPr lang="tr-TR"/>
          </a:p>
        </p:txBody>
      </p:sp>
      <p:sp>
        <p:nvSpPr>
          <p:cNvPr id="93188" name="Text Box 4"/>
          <p:cNvSpPr txBox="1">
            <a:spLocks noChangeArrowheads="1"/>
          </p:cNvSpPr>
          <p:nvPr/>
        </p:nvSpPr>
        <p:spPr bwMode="auto">
          <a:xfrm>
            <a:off x="422031" y="1357299"/>
            <a:ext cx="8370277" cy="6017032"/>
          </a:xfrm>
          <a:prstGeom prst="rect">
            <a:avLst/>
          </a:prstGeom>
          <a:noFill/>
          <a:ln w="12700" cap="sq">
            <a:noFill/>
            <a:miter lim="800000"/>
            <a:headEnd type="none" w="sm" len="sm"/>
            <a:tailEnd type="none" w="sm" len="sm"/>
          </a:ln>
        </p:spPr>
        <p:txBody>
          <a:bodyPr wrap="square">
            <a:spAutoFit/>
          </a:bodyPr>
          <a:lstStyle/>
          <a:p>
            <a:pPr marL="857250" indent="-857250">
              <a:buFont typeface="Wingdings" pitchFamily="2" charset="2"/>
              <a:buChar char="ü"/>
            </a:pPr>
            <a:r>
              <a:rPr lang="tr-TR" sz="3500" dirty="0">
                <a:cs typeface="Times New Roman" pitchFamily="18" charset="0"/>
              </a:rPr>
              <a:t>Yeni çıkan larva ipeksi yapı</a:t>
            </a:r>
            <a:r>
              <a:rPr lang="tr-TR" sz="3500" dirty="0"/>
              <a:t>lı</a:t>
            </a:r>
            <a:r>
              <a:rPr lang="tr-TR" sz="3500" dirty="0">
                <a:cs typeface="Times New Roman" pitchFamily="18" charset="0"/>
              </a:rPr>
              <a:t> bir tünel</a:t>
            </a:r>
            <a:r>
              <a:rPr lang="tr-TR" sz="3500" dirty="0"/>
              <a:t>de</a:t>
            </a:r>
            <a:r>
              <a:rPr lang="tr-TR" sz="3500" dirty="0">
                <a:cs typeface="Times New Roman" pitchFamily="18" charset="0"/>
              </a:rPr>
              <a:t> peteğin tabanına doğru ilerlemeye başlar.</a:t>
            </a:r>
            <a:endParaRPr lang="tr-TR" sz="3500" dirty="0"/>
          </a:p>
          <a:p>
            <a:pPr marL="857250" indent="-857250">
              <a:buFont typeface="Wingdings" pitchFamily="2" charset="2"/>
              <a:buChar char="ü"/>
            </a:pPr>
            <a:r>
              <a:rPr lang="tr-TR" sz="3500" dirty="0">
                <a:cs typeface="Times New Roman" pitchFamily="18" charset="0"/>
              </a:rPr>
              <a:t>Sıcaklık ve besin</a:t>
            </a:r>
            <a:r>
              <a:rPr lang="tr-TR" sz="3500" dirty="0"/>
              <a:t>e</a:t>
            </a:r>
            <a:r>
              <a:rPr lang="tr-TR" sz="3500" dirty="0">
                <a:cs typeface="Times New Roman" pitchFamily="18" charset="0"/>
              </a:rPr>
              <a:t> bağlı olarak 1-5 ay beslenir ve büyür. Bu dönem sonunda larva boyu 1 </a:t>
            </a:r>
            <a:r>
              <a:rPr lang="tr-TR" sz="3500" dirty="0" err="1">
                <a:cs typeface="Times New Roman" pitchFamily="18" charset="0"/>
              </a:rPr>
              <a:t>mm’den</a:t>
            </a:r>
            <a:r>
              <a:rPr lang="tr-TR" sz="3500" dirty="0">
                <a:cs typeface="Times New Roman" pitchFamily="18" charset="0"/>
              </a:rPr>
              <a:t> 22 </a:t>
            </a:r>
            <a:r>
              <a:rPr lang="tr-TR" sz="3500" dirty="0" err="1">
                <a:cs typeface="Times New Roman" pitchFamily="18" charset="0"/>
              </a:rPr>
              <a:t>mm’ye</a:t>
            </a:r>
            <a:r>
              <a:rPr lang="tr-TR" sz="3500" dirty="0">
                <a:cs typeface="Times New Roman" pitchFamily="18" charset="0"/>
              </a:rPr>
              <a:t> kadar büyür.</a:t>
            </a:r>
            <a:endParaRPr lang="tr-TR" sz="3500" dirty="0"/>
          </a:p>
          <a:p>
            <a:pPr marL="857250" indent="-857250">
              <a:buFont typeface="Wingdings" pitchFamily="2" charset="2"/>
              <a:buChar char="ü"/>
            </a:pPr>
            <a:r>
              <a:rPr lang="tr-TR" sz="3500" dirty="0">
                <a:cs typeface="Times New Roman" pitchFamily="18" charset="0"/>
              </a:rPr>
              <a:t>Larvalar polen yanında arı larvası gömle</a:t>
            </a:r>
            <a:r>
              <a:rPr lang="tr-TR" sz="3500" dirty="0"/>
              <a:t>ği</a:t>
            </a:r>
            <a:r>
              <a:rPr lang="tr-TR" sz="3500" dirty="0">
                <a:cs typeface="Times New Roman" pitchFamily="18" charset="0"/>
              </a:rPr>
              <a:t> ve dışkı ile beslenir. </a:t>
            </a:r>
            <a:r>
              <a:rPr lang="tr-TR" sz="3500" dirty="0"/>
              <a:t>S</a:t>
            </a:r>
            <a:r>
              <a:rPr lang="tr-TR" sz="3500" dirty="0">
                <a:cs typeface="Times New Roman" pitchFamily="18" charset="0"/>
              </a:rPr>
              <a:t>adece balmumu ile beslenen larva gelişme</a:t>
            </a:r>
            <a:r>
              <a:rPr lang="tr-TR" sz="3500" dirty="0"/>
              <a:t>s</a:t>
            </a:r>
            <a:r>
              <a:rPr lang="tr-TR" sz="3500" dirty="0">
                <a:cs typeface="Times New Roman" pitchFamily="18" charset="0"/>
              </a:rPr>
              <a:t>ini tamamlayamaz.</a:t>
            </a:r>
            <a:endParaRPr lang="tr-TR" sz="35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pic>
        <p:nvPicPr>
          <p:cNvPr id="53250" name="Picture 2" descr="C:\Users\ALATA\Desktop\images (32).jpg"/>
          <p:cNvPicPr>
            <a:picLocks noChangeAspect="1" noChangeArrowheads="1"/>
          </p:cNvPicPr>
          <p:nvPr/>
        </p:nvPicPr>
        <p:blipFill>
          <a:blip r:embed="rId2"/>
          <a:srcRect/>
          <a:stretch>
            <a:fillRect/>
          </a:stretch>
        </p:blipFill>
        <p:spPr bwMode="auto">
          <a:xfrm>
            <a:off x="857224" y="1643050"/>
            <a:ext cx="2752727" cy="2133602"/>
          </a:xfrm>
          <a:prstGeom prst="rect">
            <a:avLst/>
          </a:prstGeom>
          <a:noFill/>
        </p:spPr>
      </p:pic>
      <p:pic>
        <p:nvPicPr>
          <p:cNvPr id="53252" name="Picture 4" descr="C:\Users\ALATA\Desktop\indir (18).jpg"/>
          <p:cNvPicPr>
            <a:picLocks noChangeAspect="1" noChangeArrowheads="1"/>
          </p:cNvPicPr>
          <p:nvPr/>
        </p:nvPicPr>
        <p:blipFill>
          <a:blip r:embed="rId3"/>
          <a:srcRect/>
          <a:stretch>
            <a:fillRect/>
          </a:stretch>
        </p:blipFill>
        <p:spPr bwMode="auto">
          <a:xfrm>
            <a:off x="4643438" y="3929066"/>
            <a:ext cx="3500462" cy="2071702"/>
          </a:xfrm>
          <a:prstGeom prst="rect">
            <a:avLst/>
          </a:prstGeom>
          <a:noFill/>
        </p:spPr>
      </p:pic>
      <p:pic>
        <p:nvPicPr>
          <p:cNvPr id="53253" name="Picture 5" descr="C:\Users\ALATA\Desktop\indir (21).jpg"/>
          <p:cNvPicPr>
            <a:picLocks noGrp="1" noChangeAspect="1" noChangeArrowheads="1"/>
          </p:cNvPicPr>
          <p:nvPr>
            <p:ph sz="half" idx="2"/>
          </p:nvPr>
        </p:nvPicPr>
        <p:blipFill>
          <a:blip r:embed="rId4"/>
          <a:srcRect/>
          <a:stretch>
            <a:fillRect/>
          </a:stretch>
        </p:blipFill>
        <p:spPr bwMode="auto">
          <a:xfrm>
            <a:off x="857224" y="3857628"/>
            <a:ext cx="2752727" cy="2276478"/>
          </a:xfrm>
          <a:prstGeom prst="rect">
            <a:avLst/>
          </a:prstGeom>
          <a:noFill/>
        </p:spPr>
      </p:pic>
      <p:pic>
        <p:nvPicPr>
          <p:cNvPr id="53254" name="Picture 6" descr="C:\Users\ALATA\Desktop\images (33).jpg"/>
          <p:cNvPicPr>
            <a:picLocks noChangeAspect="1" noChangeArrowheads="1"/>
          </p:cNvPicPr>
          <p:nvPr/>
        </p:nvPicPr>
        <p:blipFill>
          <a:blip r:embed="rId5"/>
          <a:srcRect/>
          <a:stretch>
            <a:fillRect/>
          </a:stretch>
        </p:blipFill>
        <p:spPr bwMode="auto">
          <a:xfrm>
            <a:off x="4643438" y="1571612"/>
            <a:ext cx="3500462" cy="207170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11015" y="533400"/>
            <a:ext cx="8651631" cy="1143000"/>
          </a:xfrm>
          <a:prstGeom prst="rect">
            <a:avLst/>
          </a:prstGeom>
          <a:noFill/>
          <a:ln w="9525">
            <a:noFill/>
            <a:miter lim="800000"/>
            <a:headEnd/>
            <a:tailEnd/>
          </a:ln>
        </p:spPr>
        <p:txBody>
          <a:bodyPr lIns="100584" tIns="50292" rIns="100584" bIns="50292" anchor="ctr"/>
          <a:lstStyle/>
          <a:p>
            <a:pPr algn="ctr" defTabSz="1006475">
              <a:spcBef>
                <a:spcPct val="0"/>
              </a:spcBef>
            </a:pPr>
            <a:r>
              <a:rPr lang="tr-TR" sz="4800">
                <a:solidFill>
                  <a:schemeClr val="tx2"/>
                </a:solidFill>
              </a:rPr>
              <a:t>Büyük Mum Güvesinin Biyolojisi</a:t>
            </a:r>
            <a:endParaRPr lang="tr-TR" sz="4800" i="1">
              <a:solidFill>
                <a:schemeClr val="tx2"/>
              </a:solidFill>
            </a:endParaRPr>
          </a:p>
        </p:txBody>
      </p:sp>
      <p:sp>
        <p:nvSpPr>
          <p:cNvPr id="95235"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p:spPr>
        <p:txBody>
          <a:bodyPr>
            <a:spAutoFit/>
          </a:bodyPr>
          <a:lstStyle/>
          <a:p>
            <a:endParaRPr lang="tr-TR"/>
          </a:p>
        </p:txBody>
      </p:sp>
      <p:sp>
        <p:nvSpPr>
          <p:cNvPr id="95236" name="Text Box 4"/>
          <p:cNvSpPr txBox="1">
            <a:spLocks noChangeArrowheads="1"/>
          </p:cNvSpPr>
          <p:nvPr/>
        </p:nvSpPr>
        <p:spPr bwMode="auto">
          <a:xfrm>
            <a:off x="422031" y="1524001"/>
            <a:ext cx="8370277" cy="4892675"/>
          </a:xfrm>
          <a:prstGeom prst="rect">
            <a:avLst/>
          </a:prstGeom>
          <a:noFill/>
          <a:ln w="12700" cap="sq">
            <a:noFill/>
            <a:miter lim="800000"/>
            <a:headEnd type="none" w="sm" len="sm"/>
            <a:tailEnd type="none" w="sm" len="sm"/>
          </a:ln>
        </p:spPr>
        <p:txBody>
          <a:bodyPr>
            <a:spAutoFit/>
          </a:bodyPr>
          <a:lstStyle/>
          <a:p>
            <a:pPr marL="857250" indent="-857250">
              <a:buFont typeface="Wingdings" pitchFamily="2" charset="2"/>
              <a:buChar char="ü"/>
            </a:pPr>
            <a:r>
              <a:rPr lang="tr-TR" sz="3500">
                <a:cs typeface="Times New Roman" pitchFamily="18" charset="0"/>
              </a:rPr>
              <a:t>Mum güve</a:t>
            </a:r>
            <a:r>
              <a:rPr lang="tr-TR" sz="3500"/>
              <a:t>s</a:t>
            </a:r>
            <a:r>
              <a:rPr lang="tr-TR" sz="3500">
                <a:cs typeface="Times New Roman" pitchFamily="18" charset="0"/>
              </a:rPr>
              <a:t>i genellikle geceleri uçar</a:t>
            </a:r>
            <a:r>
              <a:rPr lang="tr-TR" sz="3500"/>
              <a:t>,</a:t>
            </a:r>
            <a:r>
              <a:rPr lang="tr-TR" sz="3500">
                <a:cs typeface="Times New Roman" pitchFamily="18" charset="0"/>
              </a:rPr>
              <a:t> </a:t>
            </a:r>
            <a:r>
              <a:rPr lang="tr-TR" sz="3500"/>
              <a:t>g</a:t>
            </a:r>
            <a:r>
              <a:rPr lang="tr-TR" sz="3500">
                <a:cs typeface="Times New Roman" pitchFamily="18" charset="0"/>
              </a:rPr>
              <a:t>ündüz saatlerinde karanlık yerlerde dinlenirler.</a:t>
            </a:r>
            <a:endParaRPr lang="tr-TR" sz="3500"/>
          </a:p>
          <a:p>
            <a:pPr marL="857250" indent="-857250">
              <a:buFont typeface="Wingdings" pitchFamily="2" charset="2"/>
              <a:buChar char="ü"/>
            </a:pPr>
            <a:r>
              <a:rPr lang="tr-TR" sz="3500">
                <a:cs typeface="Times New Roman" pitchFamily="18" charset="0"/>
              </a:rPr>
              <a:t>Dişi güveler gömlekten çıkıştan 4-10 gün içerisinde yumurtlamaya başlarlar.</a:t>
            </a:r>
            <a:endParaRPr lang="tr-TR" sz="3500"/>
          </a:p>
          <a:p>
            <a:pPr marL="857250" indent="-857250">
              <a:buFont typeface="Wingdings" pitchFamily="2" charset="2"/>
              <a:buChar char="ü"/>
            </a:pPr>
            <a:r>
              <a:rPr lang="tr-TR" sz="3500">
                <a:cs typeface="Times New Roman" pitchFamily="18" charset="0"/>
              </a:rPr>
              <a:t> Dişiler akşam karanlığında yumurtlamak amacıyla arı kovanlarına girmeye çalışırlar. Koloni kuvvetli ise bal arıları tarafından uzaklaştırılır</a:t>
            </a:r>
            <a:r>
              <a:rPr lang="tr-TR" sz="3500"/>
              <a:t>lar</a:t>
            </a:r>
            <a:r>
              <a:rPr lang="tr-TR" sz="3500">
                <a:cs typeface="Times New Roman" pitchFamily="18" charset="0"/>
              </a:rPr>
              <a:t>.</a:t>
            </a:r>
            <a:endParaRPr lang="tr-TR" sz="35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11015" y="533400"/>
            <a:ext cx="8651631" cy="1143000"/>
          </a:xfrm>
          <a:prstGeom prst="rect">
            <a:avLst/>
          </a:prstGeom>
          <a:noFill/>
          <a:ln w="9525">
            <a:noFill/>
            <a:miter lim="800000"/>
            <a:headEnd/>
            <a:tailEnd/>
          </a:ln>
        </p:spPr>
        <p:txBody>
          <a:bodyPr lIns="100584" tIns="50292" rIns="100584" bIns="50292" anchor="ctr"/>
          <a:lstStyle/>
          <a:p>
            <a:pPr algn="ctr" defTabSz="1006475">
              <a:spcBef>
                <a:spcPct val="0"/>
              </a:spcBef>
            </a:pPr>
            <a:r>
              <a:rPr lang="tr-TR" sz="4800">
                <a:solidFill>
                  <a:schemeClr val="tx2"/>
                </a:solidFill>
              </a:rPr>
              <a:t>Büyük Mum Güvesi ile Mücadele</a:t>
            </a:r>
            <a:endParaRPr lang="tr-TR" sz="4800" i="1">
              <a:solidFill>
                <a:schemeClr val="tx2"/>
              </a:solidFill>
            </a:endParaRPr>
          </a:p>
        </p:txBody>
      </p:sp>
      <p:sp>
        <p:nvSpPr>
          <p:cNvPr id="96259"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p:spPr>
        <p:txBody>
          <a:bodyPr>
            <a:spAutoFit/>
          </a:bodyPr>
          <a:lstStyle/>
          <a:p>
            <a:endParaRPr lang="tr-TR"/>
          </a:p>
        </p:txBody>
      </p:sp>
      <p:sp>
        <p:nvSpPr>
          <p:cNvPr id="96260" name="Text Box 4"/>
          <p:cNvSpPr txBox="1">
            <a:spLocks noChangeArrowheads="1"/>
          </p:cNvSpPr>
          <p:nvPr/>
        </p:nvSpPr>
        <p:spPr bwMode="auto">
          <a:xfrm>
            <a:off x="422031" y="1524001"/>
            <a:ext cx="8370277" cy="4892675"/>
          </a:xfrm>
          <a:prstGeom prst="rect">
            <a:avLst/>
          </a:prstGeom>
          <a:noFill/>
          <a:ln w="12700" cap="sq">
            <a:noFill/>
            <a:miter lim="800000"/>
            <a:headEnd type="none" w="sm" len="sm"/>
            <a:tailEnd type="none" w="sm" len="sm"/>
          </a:ln>
        </p:spPr>
        <p:txBody>
          <a:bodyPr>
            <a:spAutoFit/>
          </a:bodyPr>
          <a:lstStyle/>
          <a:p>
            <a:pPr marL="857250" indent="-857250">
              <a:buFont typeface="Wingdings" pitchFamily="2" charset="2"/>
              <a:buChar char="ü"/>
            </a:pPr>
            <a:r>
              <a:rPr lang="tr-TR" sz="3500" dirty="0"/>
              <a:t>Mücadelede pek çok kimyasal, biyolojik ve fiziksel yöntem kullanılmaktadır.</a:t>
            </a:r>
          </a:p>
          <a:p>
            <a:pPr marL="857250" indent="-857250">
              <a:buFont typeface="Wingdings" pitchFamily="2" charset="2"/>
              <a:buChar char="ü"/>
            </a:pPr>
            <a:r>
              <a:rPr lang="tr-TR" sz="3500" dirty="0"/>
              <a:t>Kullanılan kimyasallar bal ve balmumunda kalıntı bırakmaktadır. Soğutma ve ısıtma teknikleri ise pahalı olmaktadır.</a:t>
            </a:r>
          </a:p>
          <a:p>
            <a:pPr marL="857250" indent="-857250">
              <a:buFont typeface="Wingdings" pitchFamily="2" charset="2"/>
              <a:buChar char="ü"/>
            </a:pPr>
            <a:r>
              <a:rPr lang="tr-TR" sz="3500" dirty="0"/>
              <a:t>Peteklerin her iki yüzeyine birer avuç sofra tuzu atılarak kullanımı en pratik ve ucuz korunma yöntemidir.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KİRPİ</a:t>
            </a:r>
            <a:endParaRPr lang="tr-TR" dirty="0"/>
          </a:p>
        </p:txBody>
      </p:sp>
      <p:pic>
        <p:nvPicPr>
          <p:cNvPr id="55298" name="Picture 2" descr="C:\Users\ALATA\Desktop\indir (25).jpg"/>
          <p:cNvPicPr>
            <a:picLocks noGrp="1" noChangeAspect="1" noChangeArrowheads="1"/>
          </p:cNvPicPr>
          <p:nvPr>
            <p:ph sz="half" idx="1"/>
          </p:nvPr>
        </p:nvPicPr>
        <p:blipFill>
          <a:blip r:embed="rId2"/>
          <a:srcRect/>
          <a:stretch>
            <a:fillRect/>
          </a:stretch>
        </p:blipFill>
        <p:spPr bwMode="auto">
          <a:xfrm>
            <a:off x="1204912" y="1785927"/>
            <a:ext cx="3438526" cy="2977368"/>
          </a:xfrm>
          <a:prstGeom prst="rect">
            <a:avLst/>
          </a:prstGeom>
          <a:noFill/>
        </p:spPr>
      </p:pic>
      <p:pic>
        <p:nvPicPr>
          <p:cNvPr id="55299" name="Picture 3" descr="C:\Users\ALATA\Desktop\indir (24).jpg"/>
          <p:cNvPicPr>
            <a:picLocks noGrp="1" noChangeAspect="1" noChangeArrowheads="1"/>
          </p:cNvPicPr>
          <p:nvPr>
            <p:ph sz="half" idx="2"/>
          </p:nvPr>
        </p:nvPicPr>
        <p:blipFill>
          <a:blip r:embed="rId3"/>
          <a:srcRect/>
          <a:stretch>
            <a:fillRect/>
          </a:stretch>
        </p:blipFill>
        <p:spPr bwMode="auto">
          <a:xfrm>
            <a:off x="5143504" y="1857364"/>
            <a:ext cx="3000396" cy="285752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ARI KUŞU</a:t>
            </a:r>
            <a:endParaRPr lang="tr-TR" dirty="0"/>
          </a:p>
        </p:txBody>
      </p:sp>
      <p:pic>
        <p:nvPicPr>
          <p:cNvPr id="56322" name="Picture 2" descr="C:\Users\ALATA\Desktop\images (14).jpg"/>
          <p:cNvPicPr>
            <a:picLocks noGrp="1" noChangeAspect="1" noChangeArrowheads="1"/>
          </p:cNvPicPr>
          <p:nvPr>
            <p:ph sz="half" idx="1"/>
          </p:nvPr>
        </p:nvPicPr>
        <p:blipFill>
          <a:blip r:embed="rId2"/>
          <a:srcRect/>
          <a:stretch>
            <a:fillRect/>
          </a:stretch>
        </p:blipFill>
        <p:spPr bwMode="auto">
          <a:xfrm>
            <a:off x="785786" y="3714752"/>
            <a:ext cx="2590800" cy="1771650"/>
          </a:xfrm>
          <a:prstGeom prst="rect">
            <a:avLst/>
          </a:prstGeom>
          <a:noFill/>
        </p:spPr>
      </p:pic>
      <p:pic>
        <p:nvPicPr>
          <p:cNvPr id="56323" name="Picture 3" descr="C:\Users\ALATA\Desktop\images (16).jpg"/>
          <p:cNvPicPr>
            <a:picLocks noChangeAspect="1" noChangeArrowheads="1"/>
          </p:cNvPicPr>
          <p:nvPr/>
        </p:nvPicPr>
        <p:blipFill>
          <a:blip r:embed="rId3"/>
          <a:srcRect/>
          <a:stretch>
            <a:fillRect/>
          </a:stretch>
        </p:blipFill>
        <p:spPr bwMode="auto">
          <a:xfrm>
            <a:off x="857224" y="1785926"/>
            <a:ext cx="2705100" cy="1685925"/>
          </a:xfrm>
          <a:prstGeom prst="rect">
            <a:avLst/>
          </a:prstGeom>
          <a:noFill/>
        </p:spPr>
      </p:pic>
      <p:pic>
        <p:nvPicPr>
          <p:cNvPr id="56324" name="Picture 4" descr="C:\Users\ALATA\Desktop\images (17).jpg"/>
          <p:cNvPicPr>
            <a:picLocks noGrp="1" noChangeAspect="1" noChangeArrowheads="1"/>
          </p:cNvPicPr>
          <p:nvPr>
            <p:ph sz="half" idx="2"/>
          </p:nvPr>
        </p:nvPicPr>
        <p:blipFill>
          <a:blip r:embed="rId4"/>
          <a:srcRect/>
          <a:stretch>
            <a:fillRect/>
          </a:stretch>
        </p:blipFill>
        <p:spPr bwMode="auto">
          <a:xfrm>
            <a:off x="4429124" y="1714488"/>
            <a:ext cx="2514600" cy="1819275"/>
          </a:xfrm>
          <a:prstGeom prst="rect">
            <a:avLst/>
          </a:prstGeom>
          <a:noFill/>
        </p:spPr>
      </p:pic>
      <p:pic>
        <p:nvPicPr>
          <p:cNvPr id="56325" name="Picture 5" descr="C:\Users\ALATA\Desktop\images (15).jpg"/>
          <p:cNvPicPr>
            <a:picLocks noChangeAspect="1" noChangeArrowheads="1"/>
          </p:cNvPicPr>
          <p:nvPr/>
        </p:nvPicPr>
        <p:blipFill>
          <a:blip r:embed="rId5"/>
          <a:srcRect/>
          <a:stretch>
            <a:fillRect/>
          </a:stretch>
        </p:blipFill>
        <p:spPr bwMode="auto">
          <a:xfrm>
            <a:off x="4286248" y="3786190"/>
            <a:ext cx="2733675" cy="166687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MÜCADELESİ</a:t>
            </a:r>
            <a:endParaRPr lang="tr-TR" dirty="0"/>
          </a:p>
        </p:txBody>
      </p:sp>
      <p:sp>
        <p:nvSpPr>
          <p:cNvPr id="4" name="3 İçerik Yer Tutucusu"/>
          <p:cNvSpPr>
            <a:spLocks noGrp="1"/>
          </p:cNvSpPr>
          <p:nvPr>
            <p:ph sz="half" idx="2"/>
          </p:nvPr>
        </p:nvSpPr>
        <p:spPr/>
        <p:txBody>
          <a:bodyPr/>
          <a:lstStyle/>
          <a:p>
            <a:r>
              <a:rPr lang="tr-TR" dirty="0" smtClean="0"/>
              <a:t>YIRTICI KUŞ SESİ YAYINI</a:t>
            </a:r>
          </a:p>
          <a:p>
            <a:r>
              <a:rPr lang="tr-TR" dirty="0" smtClean="0"/>
              <a:t>TÜFEKLE VEYA TÜPLE ÇALIŞAN APARAT YARDIMIYLA SES ÇIKARTMAK </a:t>
            </a:r>
          </a:p>
          <a:p>
            <a:r>
              <a:rPr lang="tr-TR" dirty="0" smtClean="0"/>
              <a:t>ARI KUŞUNUN GÖÇ MEVSİMİNDE ARILIKTA BULUNMAK</a:t>
            </a:r>
            <a:endParaRPr lang="tr-TR" dirty="0"/>
          </a:p>
        </p:txBody>
      </p:sp>
      <p:pic>
        <p:nvPicPr>
          <p:cNvPr id="83970" name="Picture 2" descr="C:\Users\ALATA\Desktop\indir (19).jpg"/>
          <p:cNvPicPr>
            <a:picLocks noGrp="1" noChangeAspect="1" noChangeArrowheads="1"/>
          </p:cNvPicPr>
          <p:nvPr>
            <p:ph sz="half" idx="1"/>
          </p:nvPr>
        </p:nvPicPr>
        <p:blipFill>
          <a:blip r:embed="rId2"/>
          <a:srcRect/>
          <a:stretch>
            <a:fillRect/>
          </a:stretch>
        </p:blipFill>
        <p:spPr bwMode="auto">
          <a:xfrm>
            <a:off x="1881187" y="3434556"/>
            <a:ext cx="1190625" cy="857250"/>
          </a:xfrm>
          <a:prstGeom prst="rect">
            <a:avLst/>
          </a:prstGeom>
          <a:noFill/>
        </p:spPr>
      </p:pic>
      <p:pic>
        <p:nvPicPr>
          <p:cNvPr id="83971" name="Picture 3" descr="C:\Users\ALATA\Desktop\images (32).jpg"/>
          <p:cNvPicPr>
            <a:picLocks noChangeAspect="1" noChangeArrowheads="1"/>
          </p:cNvPicPr>
          <p:nvPr/>
        </p:nvPicPr>
        <p:blipFill>
          <a:blip r:embed="rId3"/>
          <a:srcRect/>
          <a:stretch>
            <a:fillRect/>
          </a:stretch>
        </p:blipFill>
        <p:spPr bwMode="auto">
          <a:xfrm>
            <a:off x="500034" y="2000240"/>
            <a:ext cx="4214842" cy="307183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Amerikan Yavru Çürüklüğü</a:t>
            </a:r>
          </a:p>
        </p:txBody>
      </p:sp>
      <p:sp>
        <p:nvSpPr>
          <p:cNvPr id="355331"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55332" name="Text Box 4"/>
          <p:cNvSpPr txBox="1">
            <a:spLocks noChangeArrowheads="1"/>
          </p:cNvSpPr>
          <p:nvPr/>
        </p:nvSpPr>
        <p:spPr bwMode="auto">
          <a:xfrm>
            <a:off x="562707" y="1524000"/>
            <a:ext cx="8159262" cy="3970318"/>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dirty="0"/>
              <a:t>Bakteriye ait sporlar 40 yıl kadar canlı kalabilmekte ve olumsuz  şartlardan etkilenmemektedir</a:t>
            </a:r>
          </a:p>
          <a:p>
            <a:pPr marL="381000" indent="-381000">
              <a:buFont typeface="Wingdings" pitchFamily="2" charset="2"/>
              <a:buChar char="ü"/>
            </a:pPr>
            <a:r>
              <a:rPr lang="tr-TR" sz="4200" dirty="0"/>
              <a:t>İhbarı mecburi hastalıklardandır.</a:t>
            </a:r>
          </a:p>
          <a:p>
            <a:pPr marL="381000" indent="-381000">
              <a:buFont typeface="Wingdings" pitchFamily="2" charset="2"/>
              <a:buChar char="ü"/>
            </a:pPr>
            <a:r>
              <a:rPr lang="tr-TR" sz="4200" dirty="0"/>
              <a:t>Hastalıkla bulaşık koloniler imha edilmelidir.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Yabani arılar</a:t>
            </a:r>
            <a:endParaRPr lang="tr-TR" dirty="0"/>
          </a:p>
        </p:txBody>
      </p:sp>
      <p:sp>
        <p:nvSpPr>
          <p:cNvPr id="4" name="3 İçerik Yer Tutucusu"/>
          <p:cNvSpPr>
            <a:spLocks noGrp="1"/>
          </p:cNvSpPr>
          <p:nvPr>
            <p:ph sz="half" idx="2"/>
          </p:nvPr>
        </p:nvSpPr>
        <p:spPr/>
        <p:txBody>
          <a:bodyPr/>
          <a:lstStyle/>
          <a:p>
            <a:r>
              <a:rPr lang="tr-TR" dirty="0" smtClean="0"/>
              <a:t>Kovan önünde,arazide   su içerken bal arılarına saldırarak etkisiz hale getirip sadece baş kısmını kovana götürerek yavrularının beslenmesindeki protein ihtiyacını karşılar.</a:t>
            </a:r>
            <a:endParaRPr lang="tr-TR" dirty="0"/>
          </a:p>
        </p:txBody>
      </p:sp>
      <p:pic>
        <p:nvPicPr>
          <p:cNvPr id="81922" name="Picture 2" descr="C:\Users\ALATA\Desktop\images (31).jpg"/>
          <p:cNvPicPr>
            <a:picLocks noGrp="1" noChangeAspect="1" noChangeArrowheads="1"/>
          </p:cNvPicPr>
          <p:nvPr>
            <p:ph sz="half" idx="1"/>
          </p:nvPr>
        </p:nvPicPr>
        <p:blipFill>
          <a:blip r:embed="rId2"/>
          <a:srcRect/>
          <a:stretch>
            <a:fillRect/>
          </a:stretch>
        </p:blipFill>
        <p:spPr bwMode="auto">
          <a:xfrm>
            <a:off x="1142976" y="1643050"/>
            <a:ext cx="2357454" cy="2671765"/>
          </a:xfrm>
          <a:prstGeom prst="rect">
            <a:avLst/>
          </a:prstGeom>
          <a:noFill/>
        </p:spPr>
      </p:pic>
      <p:pic>
        <p:nvPicPr>
          <p:cNvPr id="81923" name="Picture 3" descr="C:\Users\ALATA\Desktop\images (30).jpg"/>
          <p:cNvPicPr>
            <a:picLocks noChangeAspect="1" noChangeArrowheads="1"/>
          </p:cNvPicPr>
          <p:nvPr/>
        </p:nvPicPr>
        <p:blipFill>
          <a:blip r:embed="rId3"/>
          <a:srcRect/>
          <a:stretch>
            <a:fillRect/>
          </a:stretch>
        </p:blipFill>
        <p:spPr bwMode="auto">
          <a:xfrm>
            <a:off x="1142976" y="4357694"/>
            <a:ext cx="2428892" cy="192882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MÜCADELE YOLLARI</a:t>
            </a:r>
            <a:endParaRPr lang="tr-TR" dirty="0"/>
          </a:p>
        </p:txBody>
      </p:sp>
      <p:sp>
        <p:nvSpPr>
          <p:cNvPr id="4" name="3 İçerik Yer Tutucusu"/>
          <p:cNvSpPr>
            <a:spLocks noGrp="1"/>
          </p:cNvSpPr>
          <p:nvPr>
            <p:ph sz="half" idx="2"/>
          </p:nvPr>
        </p:nvSpPr>
        <p:spPr/>
        <p:txBody>
          <a:bodyPr/>
          <a:lstStyle/>
          <a:p>
            <a:r>
              <a:rPr lang="tr-TR" dirty="0" smtClean="0"/>
              <a:t>YABANİ ARI KAPANI</a:t>
            </a:r>
          </a:p>
          <a:p>
            <a:r>
              <a:rPr lang="tr-TR" dirty="0" smtClean="0"/>
              <a:t>FARE TUTKALI</a:t>
            </a:r>
          </a:p>
          <a:p>
            <a:r>
              <a:rPr lang="tr-TR" dirty="0" smtClean="0"/>
              <a:t>YUVANIN TESPİTİ</a:t>
            </a:r>
            <a:endParaRPr lang="tr-TR" dirty="0"/>
          </a:p>
        </p:txBody>
      </p:sp>
      <p:pic>
        <p:nvPicPr>
          <p:cNvPr id="82946" name="Picture 2" descr="C:\Users\ALATA\Desktop\images (29).jpg"/>
          <p:cNvPicPr>
            <a:picLocks noGrp="1" noChangeAspect="1" noChangeArrowheads="1"/>
          </p:cNvPicPr>
          <p:nvPr>
            <p:ph sz="half" idx="1"/>
          </p:nvPr>
        </p:nvPicPr>
        <p:blipFill>
          <a:blip r:embed="rId2"/>
          <a:srcRect/>
          <a:stretch>
            <a:fillRect/>
          </a:stretch>
        </p:blipFill>
        <p:spPr bwMode="auto">
          <a:xfrm>
            <a:off x="500034" y="1285860"/>
            <a:ext cx="3571900" cy="304800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KİRPİ</a:t>
            </a:r>
            <a:endParaRPr lang="tr-TR" dirty="0"/>
          </a:p>
        </p:txBody>
      </p:sp>
      <p:sp>
        <p:nvSpPr>
          <p:cNvPr id="4" name="3 İçerik Yer Tutucusu"/>
          <p:cNvSpPr>
            <a:spLocks noGrp="1"/>
          </p:cNvSpPr>
          <p:nvPr>
            <p:ph sz="half" idx="2"/>
          </p:nvPr>
        </p:nvSpPr>
        <p:spPr/>
        <p:txBody>
          <a:bodyPr>
            <a:normAutofit lnSpcReduction="10000"/>
          </a:bodyPr>
          <a:lstStyle/>
          <a:p>
            <a:r>
              <a:rPr lang="tr-TR" dirty="0" smtClean="0"/>
              <a:t>AKŞAMLARI KOVAN ÖNÜNE GELEREK KOVANA DOKUNMA SURETİYLE ÇIKARDIKLARI GÜRÜLTÜ İLE DIŞARI ÇIKAN ARILARIYEMEKTEDİR.ARILIKTA GÖRDÜĞÜMÜZ KİRPİ DIŞKISINDAKİ ARI KALINTILARI BUNUN İŞARETİDİR.</a:t>
            </a:r>
            <a:endParaRPr lang="tr-TR" dirty="0"/>
          </a:p>
        </p:txBody>
      </p:sp>
      <p:pic>
        <p:nvPicPr>
          <p:cNvPr id="84994" name="Picture 2" descr="C:\Users\ALATA\Desktop\images (33).jpg"/>
          <p:cNvPicPr>
            <a:picLocks noGrp="1" noChangeAspect="1" noChangeArrowheads="1"/>
          </p:cNvPicPr>
          <p:nvPr>
            <p:ph sz="half" idx="1"/>
          </p:nvPr>
        </p:nvPicPr>
        <p:blipFill>
          <a:blip r:embed="rId2"/>
          <a:srcRect/>
          <a:stretch>
            <a:fillRect/>
          </a:stretch>
        </p:blipFill>
        <p:spPr bwMode="auto">
          <a:xfrm>
            <a:off x="785786" y="1785926"/>
            <a:ext cx="3429024" cy="285752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MÜCADELESİ</a:t>
            </a:r>
            <a:endParaRPr lang="tr-TR" dirty="0"/>
          </a:p>
        </p:txBody>
      </p:sp>
      <p:sp>
        <p:nvSpPr>
          <p:cNvPr id="4" name="3 İçerik Yer Tutucusu"/>
          <p:cNvSpPr>
            <a:spLocks noGrp="1"/>
          </p:cNvSpPr>
          <p:nvPr>
            <p:ph sz="half" idx="2"/>
          </p:nvPr>
        </p:nvSpPr>
        <p:spPr/>
        <p:txBody>
          <a:bodyPr>
            <a:normAutofit fontScale="92500" lnSpcReduction="10000"/>
          </a:bodyPr>
          <a:lstStyle/>
          <a:p>
            <a:r>
              <a:rPr lang="tr-TR" dirty="0" smtClean="0"/>
              <a:t>FİZİKSEL OLARAK AKŞAM SAATLERİNDE ARILIK KONTROL EDİLDİĞİNDE KARŞILAŞMA ORANI YÜKSEKTİR.</a:t>
            </a:r>
          </a:p>
          <a:p>
            <a:r>
              <a:rPr lang="tr-TR" dirty="0" smtClean="0"/>
              <a:t>KOVANLARI YERDEN YÜKSEK SEHPAYA KOYMAK</a:t>
            </a:r>
          </a:p>
          <a:p>
            <a:r>
              <a:rPr lang="tr-TR" dirty="0" smtClean="0"/>
              <a:t>ARILIĞIN ETRAFINI 30 CM YÜKSEKLİĞİNDE NAYLON VEYA SERA TÜLÜ İLE ÇEVİRMEK </a:t>
            </a:r>
            <a:endParaRPr lang="tr-TR" dirty="0"/>
          </a:p>
        </p:txBody>
      </p:sp>
      <p:pic>
        <p:nvPicPr>
          <p:cNvPr id="86018" name="Picture 2" descr="C:\Users\ALATA\Desktop\images (34).jpg"/>
          <p:cNvPicPr>
            <a:picLocks noGrp="1" noChangeAspect="1" noChangeArrowheads="1"/>
          </p:cNvPicPr>
          <p:nvPr>
            <p:ph sz="half" idx="1"/>
          </p:nvPr>
        </p:nvPicPr>
        <p:blipFill>
          <a:blip r:embed="rId2"/>
          <a:srcRect/>
          <a:stretch>
            <a:fillRect/>
          </a:stretch>
        </p:blipFill>
        <p:spPr bwMode="auto">
          <a:xfrm>
            <a:off x="928662" y="1785926"/>
            <a:ext cx="3571900" cy="3500461"/>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ChangeArrowheads="1"/>
          </p:cNvSpPr>
          <p:nvPr/>
        </p:nvSpPr>
        <p:spPr bwMode="auto">
          <a:xfrm>
            <a:off x="351692" y="533400"/>
            <a:ext cx="8053754"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Amerikan YÇ’de Ölmüş Pupa Dili</a:t>
            </a:r>
          </a:p>
        </p:txBody>
      </p:sp>
      <p:sp>
        <p:nvSpPr>
          <p:cNvPr id="379907"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graphicFrame>
        <p:nvGraphicFramePr>
          <p:cNvPr id="379908" name="Object 4"/>
          <p:cNvGraphicFramePr>
            <a:graphicFrameLocks noChangeAspect="1"/>
          </p:cNvGraphicFramePr>
          <p:nvPr/>
        </p:nvGraphicFramePr>
        <p:xfrm>
          <a:off x="1477108" y="1676400"/>
          <a:ext cx="6189785" cy="4519613"/>
        </p:xfrm>
        <a:graphic>
          <a:graphicData uri="http://schemas.openxmlformats.org/presentationml/2006/ole">
            <p:oleObj spid="_x0000_s2050" name="Photo Editor Photo" r:id="rId3" imgW="3809524" imgH="2857899" progId="">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Amerikan YÇ Belirtileri</a:t>
            </a:r>
          </a:p>
        </p:txBody>
      </p:sp>
      <p:sp>
        <p:nvSpPr>
          <p:cNvPr id="352259"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52260" name="Text Box 4"/>
          <p:cNvSpPr txBox="1">
            <a:spLocks noChangeArrowheads="1"/>
          </p:cNvSpPr>
          <p:nvPr/>
        </p:nvSpPr>
        <p:spPr bwMode="auto">
          <a:xfrm>
            <a:off x="357158" y="948690"/>
            <a:ext cx="8299938" cy="5909310"/>
          </a:xfrm>
          <a:prstGeom prst="rect">
            <a:avLst/>
          </a:prstGeom>
          <a:noFill/>
          <a:ln w="12700" cap="sq">
            <a:noFill/>
            <a:miter lim="800000"/>
            <a:headEnd type="none" w="sm" len="sm"/>
            <a:tailEnd type="none" w="sm" len="sm"/>
          </a:ln>
          <a:effectLst/>
        </p:spPr>
        <p:txBody>
          <a:bodyPr wrap="square">
            <a:spAutoFit/>
          </a:bodyPr>
          <a:lstStyle/>
          <a:p>
            <a:pPr marL="381000" indent="-381000" algn="just">
              <a:buFont typeface="Wingdings" pitchFamily="2" charset="2"/>
              <a:buChar char="ü"/>
            </a:pPr>
            <a:r>
              <a:rPr lang="tr-TR" sz="4200" dirty="0" smtClean="0">
                <a:cs typeface="Times New Roman" pitchFamily="18" charset="0"/>
              </a:rPr>
              <a:t>Kapalı petek gözlerinin üzerindeki sır tabakası içeriye doğru çökmüş-tür.</a:t>
            </a:r>
          </a:p>
          <a:p>
            <a:pPr marL="381000" indent="-381000">
              <a:buFont typeface="Wingdings" pitchFamily="2" charset="2"/>
              <a:buChar char="ü"/>
            </a:pPr>
            <a:r>
              <a:rPr lang="tr-TR" sz="4200" dirty="0" smtClean="0">
                <a:cs typeface="Times New Roman" pitchFamily="18" charset="0"/>
              </a:rPr>
              <a:t>Hastalıklı </a:t>
            </a:r>
            <a:r>
              <a:rPr lang="tr-TR" sz="4200" dirty="0">
                <a:cs typeface="Times New Roman" pitchFamily="18" charset="0"/>
              </a:rPr>
              <a:t>kolonide  yavrulu alan </a:t>
            </a:r>
            <a:r>
              <a:rPr lang="tr-TR" sz="4200" dirty="0"/>
              <a:t>düzgün</a:t>
            </a:r>
            <a:r>
              <a:rPr lang="tr-TR" sz="4200" dirty="0">
                <a:cs typeface="Times New Roman" pitchFamily="18" charset="0"/>
              </a:rPr>
              <a:t> olmayıp açık ve kapalı gözler birbirine karışmıştır.</a:t>
            </a:r>
          </a:p>
          <a:p>
            <a:pPr marL="381000" indent="-381000" algn="just">
              <a:buFont typeface="Wingdings" pitchFamily="2" charset="2"/>
              <a:buChar char="ü"/>
            </a:pPr>
            <a:r>
              <a:rPr lang="tr-TR" sz="4200" dirty="0" smtClean="0"/>
              <a:t>Kapalı </a:t>
            </a:r>
            <a:r>
              <a:rPr lang="tr-TR" sz="4200" dirty="0" smtClean="0">
                <a:cs typeface="Times New Roman" pitchFamily="18" charset="0"/>
              </a:rPr>
              <a:t>petek </a:t>
            </a:r>
            <a:r>
              <a:rPr lang="tr-TR" sz="4200" dirty="0">
                <a:cs typeface="Times New Roman" pitchFamily="18" charset="0"/>
              </a:rPr>
              <a:t>gözlerin rengi </a:t>
            </a:r>
            <a:r>
              <a:rPr lang="tr-TR" sz="4200" dirty="0" smtClean="0">
                <a:cs typeface="Times New Roman" pitchFamily="18" charset="0"/>
              </a:rPr>
              <a:t>matlaşmış,koyulaşmış veya yağlan-</a:t>
            </a:r>
            <a:r>
              <a:rPr lang="tr-TR" sz="4200" dirty="0" err="1" smtClean="0">
                <a:cs typeface="Times New Roman" pitchFamily="18" charset="0"/>
              </a:rPr>
              <a:t>mış</a:t>
            </a:r>
            <a:r>
              <a:rPr lang="tr-TR" sz="4200" dirty="0" smtClean="0">
                <a:cs typeface="Times New Roman" pitchFamily="18" charset="0"/>
              </a:rPr>
              <a:t>  </a:t>
            </a:r>
            <a:r>
              <a:rPr lang="tr-TR" sz="4200" dirty="0">
                <a:cs typeface="Times New Roman" pitchFamily="18" charset="0"/>
              </a:rPr>
              <a:t>gibidir.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633046" y="533400"/>
            <a:ext cx="7772400" cy="1143000"/>
          </a:xfrm>
          <a:prstGeom prst="rect">
            <a:avLst/>
          </a:prstGeom>
          <a:noFill/>
          <a:ln w="9525">
            <a:noFill/>
            <a:miter lim="800000"/>
            <a:headEnd/>
            <a:tailEnd/>
          </a:ln>
          <a:effectLst/>
        </p:spPr>
        <p:txBody>
          <a:bodyPr lIns="100584" tIns="50292" rIns="100584" bIns="50292" anchor="ctr"/>
          <a:lstStyle/>
          <a:p>
            <a:pPr algn="ctr" defTabSz="1006475">
              <a:spcBef>
                <a:spcPct val="0"/>
              </a:spcBef>
            </a:pPr>
            <a:r>
              <a:rPr lang="tr-TR" sz="4800">
                <a:solidFill>
                  <a:schemeClr val="tx2"/>
                </a:solidFill>
              </a:rPr>
              <a:t>Amerikan YÇ Belirtileri</a:t>
            </a:r>
          </a:p>
        </p:txBody>
      </p:sp>
      <p:sp>
        <p:nvSpPr>
          <p:cNvPr id="353283" name="Text Box 3"/>
          <p:cNvSpPr txBox="1">
            <a:spLocks noChangeArrowheads="1"/>
          </p:cNvSpPr>
          <p:nvPr/>
        </p:nvSpPr>
        <p:spPr bwMode="auto">
          <a:xfrm>
            <a:off x="914400" y="1676401"/>
            <a:ext cx="6963508" cy="369332"/>
          </a:xfrm>
          <a:prstGeom prst="rect">
            <a:avLst/>
          </a:prstGeom>
          <a:noFill/>
          <a:ln w="12700" cap="sq">
            <a:noFill/>
            <a:miter lim="800000"/>
            <a:headEnd type="none" w="sm" len="sm"/>
            <a:tailEnd type="none" w="sm" len="sm"/>
          </a:ln>
          <a:effectLst/>
        </p:spPr>
        <p:txBody>
          <a:bodyPr>
            <a:spAutoFit/>
          </a:bodyPr>
          <a:lstStyle/>
          <a:p>
            <a:endParaRPr lang="tr-TR"/>
          </a:p>
        </p:txBody>
      </p:sp>
      <p:sp>
        <p:nvSpPr>
          <p:cNvPr id="353284" name="Text Box 4"/>
          <p:cNvSpPr txBox="1">
            <a:spLocks noChangeArrowheads="1"/>
          </p:cNvSpPr>
          <p:nvPr/>
        </p:nvSpPr>
        <p:spPr bwMode="auto">
          <a:xfrm>
            <a:off x="422031" y="1524000"/>
            <a:ext cx="8299938" cy="4572000"/>
          </a:xfrm>
          <a:prstGeom prst="rect">
            <a:avLst/>
          </a:prstGeom>
          <a:noFill/>
          <a:ln w="12700" cap="sq">
            <a:noFill/>
            <a:miter lim="800000"/>
            <a:headEnd type="none" w="sm" len="sm"/>
            <a:tailEnd type="none" w="sm" len="sm"/>
          </a:ln>
          <a:effectLst/>
        </p:spPr>
        <p:txBody>
          <a:bodyPr>
            <a:spAutoFit/>
          </a:bodyPr>
          <a:lstStyle/>
          <a:p>
            <a:pPr marL="381000" indent="-381000">
              <a:buFont typeface="Wingdings" pitchFamily="2" charset="2"/>
              <a:buChar char="ü"/>
            </a:pPr>
            <a:r>
              <a:rPr lang="tr-TR" sz="4200" dirty="0">
                <a:cs typeface="Times New Roman" pitchFamily="18" charset="0"/>
              </a:rPr>
              <a:t>Larvaların rengi sararmış, ileri dönemlerde kahverengileşmiş</a:t>
            </a:r>
            <a:r>
              <a:rPr lang="tr-TR" sz="4200" dirty="0"/>
              <a:t>tir.</a:t>
            </a:r>
          </a:p>
          <a:p>
            <a:pPr marL="381000" indent="-381000">
              <a:buFont typeface="Wingdings" pitchFamily="2" charset="2"/>
              <a:buChar char="ü"/>
            </a:pPr>
            <a:r>
              <a:rPr lang="tr-TR" sz="4200" dirty="0">
                <a:cs typeface="Times New Roman" pitchFamily="18" charset="0"/>
              </a:rPr>
              <a:t>Ölümler genel</a:t>
            </a:r>
            <a:r>
              <a:rPr lang="tr-TR" sz="4200" dirty="0"/>
              <a:t>d</a:t>
            </a:r>
            <a:r>
              <a:rPr lang="tr-TR" sz="4200" dirty="0">
                <a:cs typeface="Times New Roman" pitchFamily="18" charset="0"/>
              </a:rPr>
              <a:t>e kapalı gözler</a:t>
            </a:r>
            <a:r>
              <a:rPr lang="tr-TR" sz="4200" dirty="0"/>
              <a:t>de olur.</a:t>
            </a:r>
          </a:p>
          <a:p>
            <a:pPr marL="381000" indent="-381000">
              <a:buFont typeface="Wingdings" pitchFamily="2" charset="2"/>
              <a:buChar char="ü"/>
            </a:pPr>
            <a:r>
              <a:rPr lang="tr-TR" sz="4200" dirty="0"/>
              <a:t>Hasta </a:t>
            </a:r>
            <a:r>
              <a:rPr lang="tr-TR" sz="4200" dirty="0">
                <a:cs typeface="Times New Roman" pitchFamily="18" charset="0"/>
              </a:rPr>
              <a:t>larvalara bir kibrit çöpü sokularak dışarıya çekildiğinde larvanın lastik gibi uzadığı görülür.</a:t>
            </a:r>
            <a:endParaRPr lang="tr-TR" sz="4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1897</TotalTime>
  <Words>1263</Words>
  <Application>Microsoft Office PowerPoint</Application>
  <PresentationFormat>Ekran Gösterisi (4:3)</PresentationFormat>
  <Paragraphs>154</Paragraphs>
  <Slides>74</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74</vt:i4>
      </vt:variant>
    </vt:vector>
  </HeadingPairs>
  <TitlesOfParts>
    <vt:vector size="76" baseType="lpstr">
      <vt:lpstr>Ofis Teması</vt:lpstr>
      <vt:lpstr>Photo Editor Photo</vt:lpstr>
      <vt:lpstr>Slayt 1</vt:lpstr>
      <vt:lpstr>Slayt 2</vt:lpstr>
      <vt:lpstr>Slayt 3</vt:lpstr>
      <vt:lpstr>Slayt 4</vt:lpstr>
      <vt:lpstr>Slayt 5</vt:lpstr>
      <vt:lpstr>Slayt 6</vt:lpstr>
      <vt:lpstr>Slayt 7</vt:lpstr>
      <vt:lpstr>Slayt 8</vt:lpstr>
      <vt:lpstr>Slayt 9</vt:lpstr>
      <vt:lpstr>Slayt 10</vt:lpstr>
      <vt:lpstr>Slayt 11</vt:lpstr>
      <vt:lpstr>AMERİKAN YAVRU ÇÜRÜKLÜĞÜ</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Bağırsak içeriğinin değişimi Hasatalık etmeninin midede gelişmesi</vt:lpstr>
      <vt:lpstr>Slayt 32</vt:lpstr>
      <vt:lpstr>Slayt 33</vt:lpstr>
      <vt:lpstr>Slayt 34</vt:lpstr>
      <vt:lpstr>KRONİK ARI FELCİ</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TRAKE AKARI</vt:lpstr>
      <vt:lpstr>TRAKE AKARI</vt:lpstr>
      <vt:lpstr>Slayt 51</vt:lpstr>
      <vt:lpstr>Slayt 52</vt:lpstr>
      <vt:lpstr>Slayt 53</vt:lpstr>
      <vt:lpstr>Slayt 54</vt:lpstr>
      <vt:lpstr>Slayt 55</vt:lpstr>
      <vt:lpstr>Slayt 56</vt:lpstr>
      <vt:lpstr>KİRPİ</vt:lpstr>
      <vt:lpstr>ARI KUŞU</vt:lpstr>
      <vt:lpstr>MÜCADELESİ</vt:lpstr>
      <vt:lpstr>Yabani arılar</vt:lpstr>
      <vt:lpstr>MÜCADELE YOLLARI</vt:lpstr>
      <vt:lpstr>KİRPİ</vt:lpstr>
      <vt:lpstr>MÜCADELESİ</vt:lpstr>
      <vt:lpstr>Slayt 64</vt:lpstr>
      <vt:lpstr>Slayt 65</vt:lpstr>
      <vt:lpstr>Slayt 66</vt:lpstr>
      <vt:lpstr>Slayt 67</vt:lpstr>
      <vt:lpstr>Slayt 68</vt:lpstr>
      <vt:lpstr>Slayt 69</vt:lpstr>
      <vt:lpstr>Slayt 70</vt:lpstr>
      <vt:lpstr>Slayt 71</vt:lpstr>
      <vt:lpstr>Slayt 72</vt:lpstr>
      <vt:lpstr>Slayt 73</vt:lpstr>
      <vt:lpstr>Slayt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yaykur</dc:creator>
  <cp:lastModifiedBy>ALATA</cp:lastModifiedBy>
  <cp:revision>119</cp:revision>
  <dcterms:created xsi:type="dcterms:W3CDTF">2013-05-17T08:31:37Z</dcterms:created>
  <dcterms:modified xsi:type="dcterms:W3CDTF">2014-10-14T17:34:17Z</dcterms:modified>
</cp:coreProperties>
</file>