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0" r:id="rId2"/>
    <p:sldId id="278"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80" r:id="rId2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64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0825" cy="6851650"/>
            <a:chOff x="0" y="0"/>
            <a:chExt cx="5758" cy="4316"/>
          </a:xfrm>
        </p:grpSpPr>
        <p:sp>
          <p:nvSpPr>
            <p:cNvPr id="512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2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2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2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tr-TR"/>
            </a:p>
          </p:txBody>
        </p:sp>
        <p:sp>
          <p:nvSpPr>
            <p:cNvPr id="512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2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2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3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3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3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tr-TR"/>
            </a:p>
          </p:txBody>
        </p:sp>
        <p:sp>
          <p:nvSpPr>
            <p:cNvPr id="513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tr-TR"/>
            </a:p>
          </p:txBody>
        </p:sp>
        <p:sp>
          <p:nvSpPr>
            <p:cNvPr id="513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tr-TR"/>
            </a:p>
          </p:txBody>
        </p:sp>
        <p:grpSp>
          <p:nvGrpSpPr>
            <p:cNvPr id="5135" name="Group 15"/>
            <p:cNvGrpSpPr>
              <a:grpSpLocks/>
            </p:cNvGrpSpPr>
            <p:nvPr/>
          </p:nvGrpSpPr>
          <p:grpSpPr bwMode="auto">
            <a:xfrm>
              <a:off x="192" y="2284"/>
              <a:ext cx="1254" cy="923"/>
              <a:chOff x="192" y="2284"/>
              <a:chExt cx="1254" cy="923"/>
            </a:xfrm>
          </p:grpSpPr>
          <p:sp>
            <p:nvSpPr>
              <p:cNvPr id="513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tr-TR"/>
              </a:p>
            </p:txBody>
          </p:sp>
          <p:sp>
            <p:nvSpPr>
              <p:cNvPr id="513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3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tr-TR"/>
              </a:p>
            </p:txBody>
          </p:sp>
          <p:sp>
            <p:nvSpPr>
              <p:cNvPr id="513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4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4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4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4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4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4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4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4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4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4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5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5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5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5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5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5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515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tr-TR"/>
              </a:p>
            </p:txBody>
          </p:sp>
          <p:sp>
            <p:nvSpPr>
              <p:cNvPr id="515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tr-TR"/>
              </a:p>
            </p:txBody>
          </p:sp>
          <p:sp>
            <p:nvSpPr>
              <p:cNvPr id="515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tr-TR"/>
              </a:p>
            </p:txBody>
          </p:sp>
          <p:sp>
            <p:nvSpPr>
              <p:cNvPr id="515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tr-TR"/>
              </a:p>
            </p:txBody>
          </p:sp>
          <p:sp>
            <p:nvSpPr>
              <p:cNvPr id="516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tr-TR"/>
              </a:p>
            </p:txBody>
          </p:sp>
        </p:grpSp>
      </p:grpSp>
      <p:sp>
        <p:nvSpPr>
          <p:cNvPr id="5161" name="Rectangle 41"/>
          <p:cNvSpPr>
            <a:spLocks noGrp="1" noChangeArrowheads="1"/>
          </p:cNvSpPr>
          <p:nvPr>
            <p:ph type="ctrTitle"/>
          </p:nvPr>
        </p:nvSpPr>
        <p:spPr>
          <a:xfrm>
            <a:off x="685800" y="1447800"/>
            <a:ext cx="7772400" cy="1470025"/>
          </a:xfrm>
        </p:spPr>
        <p:txBody>
          <a:bodyPr/>
          <a:lstStyle>
            <a:lvl1pPr>
              <a:defRPr/>
            </a:lvl1pPr>
          </a:lstStyle>
          <a:p>
            <a:r>
              <a:rPr lang="tr-TR"/>
              <a:t>Asıl başlık stili için tıklatın</a:t>
            </a:r>
          </a:p>
        </p:txBody>
      </p:sp>
      <p:sp>
        <p:nvSpPr>
          <p:cNvPr id="516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5163" name="Rectangle 43"/>
          <p:cNvSpPr>
            <a:spLocks noGrp="1" noChangeArrowheads="1"/>
          </p:cNvSpPr>
          <p:nvPr>
            <p:ph type="dt" sz="half" idx="2"/>
          </p:nvPr>
        </p:nvSpPr>
        <p:spPr>
          <a:xfrm>
            <a:off x="457200" y="6245225"/>
            <a:ext cx="2133600" cy="476250"/>
          </a:xfrm>
        </p:spPr>
        <p:txBody>
          <a:bodyPr/>
          <a:lstStyle>
            <a:lvl1pPr>
              <a:defRPr/>
            </a:lvl1pPr>
          </a:lstStyle>
          <a:p>
            <a:endParaRPr lang="tr-TR"/>
          </a:p>
        </p:txBody>
      </p:sp>
      <p:sp>
        <p:nvSpPr>
          <p:cNvPr id="5164" name="Rectangle 44"/>
          <p:cNvSpPr>
            <a:spLocks noGrp="1" noChangeArrowheads="1"/>
          </p:cNvSpPr>
          <p:nvPr>
            <p:ph type="ftr" sz="quarter" idx="3"/>
          </p:nvPr>
        </p:nvSpPr>
        <p:spPr>
          <a:xfrm>
            <a:off x="3124200" y="6245225"/>
            <a:ext cx="2895600" cy="476250"/>
          </a:xfrm>
        </p:spPr>
        <p:txBody>
          <a:bodyPr/>
          <a:lstStyle>
            <a:lvl1pPr>
              <a:defRPr/>
            </a:lvl1pPr>
          </a:lstStyle>
          <a:p>
            <a:endParaRPr lang="tr-TR"/>
          </a:p>
        </p:txBody>
      </p:sp>
      <p:sp>
        <p:nvSpPr>
          <p:cNvPr id="5165" name="Rectangle 45"/>
          <p:cNvSpPr>
            <a:spLocks noGrp="1" noChangeArrowheads="1"/>
          </p:cNvSpPr>
          <p:nvPr>
            <p:ph type="sldNum" sz="quarter" idx="4"/>
          </p:nvPr>
        </p:nvSpPr>
        <p:spPr>
          <a:xfrm>
            <a:off x="6553200" y="6245225"/>
            <a:ext cx="2133600" cy="476250"/>
          </a:xfrm>
        </p:spPr>
        <p:txBody>
          <a:bodyPr/>
          <a:lstStyle>
            <a:lvl1pPr>
              <a:defRPr/>
            </a:lvl1pPr>
          </a:lstStyle>
          <a:p>
            <a:fld id="{2796AEFE-130D-46C7-B689-FB1146A394CF}"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63BCAA7C-5841-43F7-BCC1-239153D828CA}"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158750"/>
            <a:ext cx="2057400" cy="597217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58750"/>
            <a:ext cx="6019800" cy="59721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746AD852-7654-4941-A49E-38CD0F2141F8}"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8750"/>
            <a:ext cx="8229600" cy="1258888"/>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00200"/>
            <a:ext cx="4038600" cy="4530725"/>
          </a:xfrm>
        </p:spPr>
        <p:txBody>
          <a:bodyPr/>
          <a:lstStyle/>
          <a:p>
            <a:endParaRPr lang="tr-TR"/>
          </a:p>
        </p:txBody>
      </p:sp>
      <p:sp>
        <p:nvSpPr>
          <p:cNvPr id="5" name="4 Veri Yer Tutucusu"/>
          <p:cNvSpPr>
            <a:spLocks noGrp="1"/>
          </p:cNvSpPr>
          <p:nvPr>
            <p:ph type="dt" sz="half" idx="10"/>
          </p:nvPr>
        </p:nvSpPr>
        <p:spPr>
          <a:xfrm>
            <a:off x="457200" y="6243638"/>
            <a:ext cx="2133600" cy="457200"/>
          </a:xfrm>
        </p:spPr>
        <p:txBody>
          <a:bodyPr/>
          <a:lstStyle>
            <a:lvl1pPr>
              <a:defRPr/>
            </a:lvl1pPr>
          </a:lstStyle>
          <a:p>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3638"/>
            <a:ext cx="2133600" cy="457200"/>
          </a:xfrm>
        </p:spPr>
        <p:txBody>
          <a:bodyPr/>
          <a:lstStyle>
            <a:lvl1pPr>
              <a:defRPr/>
            </a:lvl1pPr>
          </a:lstStyle>
          <a:p>
            <a:fld id="{E537A6AB-480D-4AE2-AA6D-1FC2DBB237C1}"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8750"/>
            <a:ext cx="8229600" cy="1258888"/>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8229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3941763"/>
            <a:ext cx="8229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3638"/>
            <a:ext cx="2133600" cy="457200"/>
          </a:xfrm>
        </p:spPr>
        <p:txBody>
          <a:bodyPr/>
          <a:lstStyle>
            <a:lvl1pPr>
              <a:defRPr/>
            </a:lvl1pPr>
          </a:lstStyle>
          <a:p>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3638"/>
            <a:ext cx="2133600" cy="457200"/>
          </a:xfrm>
        </p:spPr>
        <p:txBody>
          <a:bodyPr/>
          <a:lstStyle>
            <a:lvl1pPr>
              <a:defRPr/>
            </a:lvl1pPr>
          </a:lstStyle>
          <a:p>
            <a:fld id="{99460F32-06E3-4D0F-A6EF-0CDAFC9D614A}"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52B059E4-A00C-4368-B917-4048F2164181}"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6C58FA96-878E-4D05-BFA5-04D7F0833118}" type="slidenum">
              <a:rPr lang="tr-T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542D3DFE-60DB-4B6D-BBE7-8677AB62F19A}"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61D75B53-7FDB-4E65-8380-18318FC7B188}" type="slidenum">
              <a:rPr lang="tr-T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EC6C2D05-CF65-4C13-AF3D-8127332DA385}"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C3642523-03F2-459E-9F1E-F63A55780CC7}"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F78AF418-7532-4706-B8F0-8F15F8D8FD59}" type="slidenum">
              <a:rPr lang="tr-T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F1476280-DBC7-46F0-BCEB-165DC24F0A4A}" type="slidenum">
              <a:rPr lang="tr-T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0825" cy="6851650"/>
            <a:chOff x="0" y="0"/>
            <a:chExt cx="5758" cy="4316"/>
          </a:xfrm>
        </p:grpSpPr>
        <p:sp>
          <p:nvSpPr>
            <p:cNvPr id="409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0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0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0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tr-TR"/>
            </a:p>
          </p:txBody>
        </p:sp>
        <p:sp>
          <p:nvSpPr>
            <p:cNvPr id="410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0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0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0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0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0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tr-TR"/>
            </a:p>
          </p:txBody>
        </p:sp>
        <p:sp>
          <p:nvSpPr>
            <p:cNvPr id="410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tr-TR"/>
            </a:p>
          </p:txBody>
        </p:sp>
        <p:sp>
          <p:nvSpPr>
            <p:cNvPr id="411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tr-TR"/>
            </a:p>
          </p:txBody>
        </p:sp>
        <p:grpSp>
          <p:nvGrpSpPr>
            <p:cNvPr id="4111" name="Group 15"/>
            <p:cNvGrpSpPr>
              <a:grpSpLocks/>
            </p:cNvGrpSpPr>
            <p:nvPr/>
          </p:nvGrpSpPr>
          <p:grpSpPr bwMode="auto">
            <a:xfrm>
              <a:off x="192" y="2284"/>
              <a:ext cx="1254" cy="923"/>
              <a:chOff x="192" y="2284"/>
              <a:chExt cx="1254" cy="923"/>
            </a:xfrm>
          </p:grpSpPr>
          <p:sp>
            <p:nvSpPr>
              <p:cNvPr id="411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tr-TR"/>
              </a:p>
            </p:txBody>
          </p:sp>
          <p:sp>
            <p:nvSpPr>
              <p:cNvPr id="411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1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tr-TR"/>
              </a:p>
            </p:txBody>
          </p:sp>
          <p:sp>
            <p:nvSpPr>
              <p:cNvPr id="411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1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1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1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1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2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2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2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2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2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2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2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2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2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2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3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3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tr-TR"/>
              </a:p>
            </p:txBody>
          </p:sp>
          <p:sp>
            <p:nvSpPr>
              <p:cNvPr id="413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tr-TR"/>
              </a:p>
            </p:txBody>
          </p:sp>
          <p:sp>
            <p:nvSpPr>
              <p:cNvPr id="413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tr-TR"/>
              </a:p>
            </p:txBody>
          </p:sp>
          <p:sp>
            <p:nvSpPr>
              <p:cNvPr id="413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tr-TR"/>
              </a:p>
            </p:txBody>
          </p:sp>
          <p:sp>
            <p:nvSpPr>
              <p:cNvPr id="413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tr-TR"/>
              </a:p>
            </p:txBody>
          </p:sp>
          <p:sp>
            <p:nvSpPr>
              <p:cNvPr id="413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tr-TR"/>
              </a:p>
            </p:txBody>
          </p:sp>
        </p:grpSp>
      </p:grpSp>
      <p:sp>
        <p:nvSpPr>
          <p:cNvPr id="413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413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13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tr-TR"/>
          </a:p>
        </p:txBody>
      </p:sp>
      <p:sp>
        <p:nvSpPr>
          <p:cNvPr id="414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tr-TR"/>
          </a:p>
        </p:txBody>
      </p:sp>
      <p:sp>
        <p:nvSpPr>
          <p:cNvPr id="414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0B0DD9B1-3421-4313-AC46-F978CBD61DF6}" type="slidenum">
              <a:rPr lang="tr-TR"/>
              <a:pPr/>
              <a:t>‹#›</a:t>
            </a:fld>
            <a:endParaRPr lang="tr-T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ioglobal.com.tr/_dinamik/84/214.jp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bioglobal.com.tr/_dinamik/84/215.jp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bioglobal.com.tr/_dinamik/84/216.jpg"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bioglobal.com.tr/_dinamik/84/217.jpg"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MİKORİZALAR (Mycorrhiza)</a:t>
            </a:r>
            <a:r>
              <a:rPr lang="tr-TR"/>
              <a:t> </a:t>
            </a:r>
          </a:p>
        </p:txBody>
      </p:sp>
      <p:pic>
        <p:nvPicPr>
          <p:cNvPr id="12294" name="Picture 6" descr="mikorizalar"/>
          <p:cNvPicPr>
            <a:picLocks noChangeAspect="1" noChangeArrowheads="1"/>
          </p:cNvPicPr>
          <p:nvPr/>
        </p:nvPicPr>
        <p:blipFill>
          <a:blip r:embed="rId2" cstate="print"/>
          <a:srcRect/>
          <a:stretch>
            <a:fillRect/>
          </a:stretch>
        </p:blipFill>
        <p:spPr bwMode="auto">
          <a:xfrm>
            <a:off x="1979613" y="1700213"/>
            <a:ext cx="4824412" cy="4895850"/>
          </a:xfrm>
          <a:prstGeom prst="rect">
            <a:avLst/>
          </a:prstGeom>
          <a:noFill/>
          <a:ln w="76200">
            <a:solidFill>
              <a:srgbClr val="00FF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(Mycorrhiza)-2</a:t>
            </a:r>
            <a:r>
              <a:rPr lang="tr-TR"/>
              <a:t> </a:t>
            </a:r>
          </a:p>
        </p:txBody>
      </p:sp>
      <p:sp>
        <p:nvSpPr>
          <p:cNvPr id="17411"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t>Aşırı ve bilinçsiz gübreleme ve ilaçlama toprakta bazı istenmeyen olumsuz koşullar ve kirlenmeye sebep olmaktadır. Otoriteler, Mikoriza Mantarlarını toprak ıslahı ve verimliliğinin arttırılmasında en etkili doğal uygulama olarak gösterilmektedir.</a:t>
            </a:r>
          </a:p>
          <a:p>
            <a:pPr>
              <a:lnSpc>
                <a:spcPct val="90000"/>
              </a:lnSpc>
              <a:buFont typeface="Wingdings" pitchFamily="2" charset="2"/>
              <a:buNone/>
            </a:pPr>
            <a:r>
              <a:rPr lang="tr-TR" sz="2000" b="1"/>
              <a:t/>
            </a:r>
            <a:br>
              <a:rPr lang="tr-TR" sz="2000" b="1"/>
            </a:br>
            <a:endParaRPr lang="tr-TR" sz="2000" b="1"/>
          </a:p>
        </p:txBody>
      </p:sp>
      <p:pic>
        <p:nvPicPr>
          <p:cNvPr id="17413" name="Picture 5" descr="canby1"/>
          <p:cNvPicPr>
            <a:picLocks noChangeAspect="1" noChangeArrowheads="1"/>
          </p:cNvPicPr>
          <p:nvPr/>
        </p:nvPicPr>
        <p:blipFill>
          <a:blip r:embed="rId2" cstate="print"/>
          <a:srcRect/>
          <a:stretch>
            <a:fillRect/>
          </a:stretch>
        </p:blipFill>
        <p:spPr bwMode="auto">
          <a:xfrm>
            <a:off x="5292725" y="1628775"/>
            <a:ext cx="3743325" cy="50403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(Mycorrhiza)-2</a:t>
            </a:r>
            <a:r>
              <a:rPr lang="tr-TR"/>
              <a:t> </a:t>
            </a:r>
          </a:p>
        </p:txBody>
      </p:sp>
      <p:sp>
        <p:nvSpPr>
          <p:cNvPr id="18435"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t>Mikoriza mantarları faydalı toprak mikroorganizmaları olup, sağlıklı bitki gelişimi ve toprak verimliliği açısından büyük öneme sahiptir. Dünya bitki örtüsünün %85'i için çok önemli rol oynayan ve kök ile birlikte simbiyotik olarak yaşayan bu mantar türleri, bitkilerin kasko sigortası gibi tanımlamalar yapılarak, tarımsal üretimdeki konumu her geçen gün hızla daha da güçlenmektedir.</a:t>
            </a:r>
          </a:p>
          <a:p>
            <a:pPr>
              <a:lnSpc>
                <a:spcPct val="90000"/>
              </a:lnSpc>
            </a:pPr>
            <a:r>
              <a:rPr lang="tr-TR" sz="2000" b="1"/>
              <a:t/>
            </a:r>
            <a:br>
              <a:rPr lang="tr-TR" sz="2000" b="1"/>
            </a:br>
            <a:endParaRPr lang="tr-TR" sz="2000" b="1"/>
          </a:p>
        </p:txBody>
      </p:sp>
      <p:pic>
        <p:nvPicPr>
          <p:cNvPr id="18436" name="Picture 4" descr="mikoriza">
            <a:hlinkClick r:id="rId2" tooltip="mikoriza"/>
          </p:cNvPr>
          <p:cNvPicPr>
            <a:picLocks noChangeAspect="1" noChangeArrowheads="1"/>
          </p:cNvPicPr>
          <p:nvPr/>
        </p:nvPicPr>
        <p:blipFill>
          <a:blip r:embed="rId3" cstate="print"/>
          <a:srcRect/>
          <a:stretch>
            <a:fillRect/>
          </a:stretch>
        </p:blipFill>
        <p:spPr bwMode="auto">
          <a:xfrm>
            <a:off x="5364163" y="1700213"/>
            <a:ext cx="3600450" cy="49688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(Mycorrhiza)-2</a:t>
            </a:r>
            <a:r>
              <a:rPr lang="tr-TR"/>
              <a:t> </a:t>
            </a:r>
          </a:p>
        </p:txBody>
      </p:sp>
      <p:sp>
        <p:nvSpPr>
          <p:cNvPr id="20483"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solidFill>
                  <a:srgbClr val="00CC00"/>
                </a:solidFill>
              </a:rPr>
              <a:t>Mikoriza Mantarları Besin Alınımına Olumlu Yönde Nasıl Etki Yapar?</a:t>
            </a:r>
            <a:br>
              <a:rPr lang="tr-TR" sz="2000" b="1">
                <a:solidFill>
                  <a:srgbClr val="00CC00"/>
                </a:solidFill>
              </a:rPr>
            </a:br>
            <a:endParaRPr lang="tr-TR" sz="2000" b="1">
              <a:solidFill>
                <a:srgbClr val="00CC00"/>
              </a:solidFill>
            </a:endParaRPr>
          </a:p>
          <a:p>
            <a:pPr>
              <a:lnSpc>
                <a:spcPct val="90000"/>
              </a:lnSpc>
            </a:pPr>
            <a:r>
              <a:rPr lang="tr-TR" sz="2000" b="1"/>
              <a:t>Bitkiler su ve besini kökleri vasıtasıyla alır. Kök ile birlikte yaşayan Mikoriza Mantarları köklerin besine ve suya daha kolay ulaşmasını sağlayarak besin maddelerini ve su alım kapasitesini arttırır. Mikoriza Mantarları bitkinin daha fazla su ve besinden yararlanmasını sağlarken bitkiden karbon alır. Bu yüzden kök bölgesinde organik madde miktarı Mikoriza Mantarlarının tam kapasite ile çalışması açısından çok önemlidir.</a:t>
            </a:r>
          </a:p>
          <a:p>
            <a:pPr>
              <a:lnSpc>
                <a:spcPct val="90000"/>
              </a:lnSpc>
            </a:pPr>
            <a:endParaRPr lang="tr-TR" sz="2000" b="1"/>
          </a:p>
        </p:txBody>
      </p:sp>
      <p:pic>
        <p:nvPicPr>
          <p:cNvPr id="20485" name="Picture 5" descr="redwood"/>
          <p:cNvPicPr>
            <a:picLocks noChangeAspect="1" noChangeArrowheads="1"/>
          </p:cNvPicPr>
          <p:nvPr/>
        </p:nvPicPr>
        <p:blipFill>
          <a:blip r:embed="rId2" cstate="print"/>
          <a:srcRect/>
          <a:stretch>
            <a:fillRect/>
          </a:stretch>
        </p:blipFill>
        <p:spPr bwMode="auto">
          <a:xfrm>
            <a:off x="5364163" y="1700213"/>
            <a:ext cx="3600450" cy="49688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(Mycorrhiza)-2</a:t>
            </a:r>
            <a:r>
              <a:rPr lang="tr-TR"/>
              <a:t> </a:t>
            </a:r>
          </a:p>
        </p:txBody>
      </p:sp>
      <p:sp>
        <p:nvSpPr>
          <p:cNvPr id="21507"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solidFill>
                  <a:srgbClr val="00CC00"/>
                </a:solidFill>
              </a:rPr>
              <a:t>Mikoriza Mantarlarının Başka Önemli Avantajları Var mıdır?</a:t>
            </a:r>
          </a:p>
          <a:p>
            <a:pPr>
              <a:lnSpc>
                <a:spcPct val="90000"/>
              </a:lnSpc>
            </a:pPr>
            <a:endParaRPr lang="tr-TR" sz="2000" b="1">
              <a:solidFill>
                <a:srgbClr val="00CC00"/>
              </a:solidFill>
            </a:endParaRPr>
          </a:p>
          <a:p>
            <a:pPr>
              <a:lnSpc>
                <a:spcPct val="90000"/>
              </a:lnSpc>
            </a:pPr>
            <a:r>
              <a:rPr lang="tr-TR" sz="2000" b="1"/>
              <a:t>Toprağın fiziksel özelliklerinin ıslahı </a:t>
            </a:r>
          </a:p>
          <a:p>
            <a:pPr>
              <a:lnSpc>
                <a:spcPct val="90000"/>
              </a:lnSpc>
            </a:pPr>
            <a:r>
              <a:rPr lang="tr-TR" sz="2000" b="1"/>
              <a:t>Köklerin besin (N, P) ve su kullanımında 10 ile 100 kat artış ve toprakta bağlı besinlerin salınımını sağlamak. </a:t>
            </a:r>
          </a:p>
          <a:p>
            <a:pPr>
              <a:lnSpc>
                <a:spcPct val="90000"/>
              </a:lnSpc>
            </a:pPr>
            <a:r>
              <a:rPr lang="tr-TR" sz="2000" b="1"/>
              <a:t>Bitki metabolizmasında hızlanma (Bitkisel Hormon salgıları ve Fotosentez'de artış) ve bunun sonucu olarak </a:t>
            </a:r>
          </a:p>
          <a:p>
            <a:pPr>
              <a:lnSpc>
                <a:spcPct val="90000"/>
              </a:lnSpc>
              <a:buFont typeface="Wingdings" pitchFamily="2" charset="2"/>
              <a:buNone/>
            </a:pPr>
            <a:r>
              <a:rPr lang="tr-TR" sz="2000" b="1"/>
              <a:t>    son yıllarda yapılan birkaç önemli araştırma, </a:t>
            </a:r>
          </a:p>
          <a:p>
            <a:pPr>
              <a:lnSpc>
                <a:spcPct val="90000"/>
              </a:lnSpc>
              <a:buFont typeface="Wingdings" pitchFamily="2" charset="2"/>
              <a:buNone/>
            </a:pPr>
            <a:endParaRPr lang="tr-TR" sz="2000" b="1"/>
          </a:p>
          <a:p>
            <a:pPr>
              <a:lnSpc>
                <a:spcPct val="90000"/>
              </a:lnSpc>
              <a:buFont typeface="Wingdings" pitchFamily="2" charset="2"/>
              <a:buNone/>
            </a:pPr>
            <a:endParaRPr lang="tr-TR" sz="2000" b="1"/>
          </a:p>
        </p:txBody>
      </p:sp>
      <p:pic>
        <p:nvPicPr>
          <p:cNvPr id="21509" name="Picture 5" descr="pumpkin"/>
          <p:cNvPicPr>
            <a:picLocks noChangeAspect="1" noChangeArrowheads="1"/>
          </p:cNvPicPr>
          <p:nvPr/>
        </p:nvPicPr>
        <p:blipFill>
          <a:blip r:embed="rId2" cstate="print"/>
          <a:srcRect/>
          <a:stretch>
            <a:fillRect/>
          </a:stretch>
        </p:blipFill>
        <p:spPr bwMode="auto">
          <a:xfrm>
            <a:off x="5364163" y="1484313"/>
            <a:ext cx="3600450" cy="51847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(Mycorrhiza)-2</a:t>
            </a:r>
            <a:r>
              <a:rPr lang="tr-TR"/>
              <a:t> </a:t>
            </a:r>
          </a:p>
        </p:txBody>
      </p:sp>
      <p:sp>
        <p:nvSpPr>
          <p:cNvPr id="22531"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t>Mikoriza Mantarlarının 460 milyon yıldır yeryüzünde var olduğunu ve değişen çevre koşullarında bitkilerle birlikte yaşayarak</a:t>
            </a:r>
            <a:br>
              <a:rPr lang="tr-TR" sz="2000" b="1"/>
            </a:br>
            <a:r>
              <a:rPr lang="tr-TR" sz="2000" b="1"/>
              <a:t>onların adaptasyon ve ilerlemesinde önemli bir rol üstlenmiştir.</a:t>
            </a:r>
          </a:p>
          <a:p>
            <a:pPr>
              <a:lnSpc>
                <a:spcPct val="90000"/>
              </a:lnSpc>
            </a:pPr>
            <a:endParaRPr lang="tr-TR" sz="2000" b="1"/>
          </a:p>
          <a:p>
            <a:pPr>
              <a:lnSpc>
                <a:spcPct val="90000"/>
              </a:lnSpc>
              <a:buFont typeface="Wingdings" pitchFamily="2" charset="2"/>
              <a:buNone/>
            </a:pPr>
            <a:endParaRPr lang="tr-TR" sz="2000" b="1"/>
          </a:p>
        </p:txBody>
      </p:sp>
      <p:pic>
        <p:nvPicPr>
          <p:cNvPr id="22533" name="Picture 5" descr="mycorr-h-lg"/>
          <p:cNvPicPr>
            <a:picLocks noChangeAspect="1" noChangeArrowheads="1"/>
          </p:cNvPicPr>
          <p:nvPr/>
        </p:nvPicPr>
        <p:blipFill>
          <a:blip r:embed="rId2" cstate="print"/>
          <a:srcRect/>
          <a:stretch>
            <a:fillRect/>
          </a:stretch>
        </p:blipFill>
        <p:spPr bwMode="auto">
          <a:xfrm>
            <a:off x="5292725" y="1628775"/>
            <a:ext cx="3671888" cy="504031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(Mycorrhiza)-2</a:t>
            </a:r>
            <a:r>
              <a:rPr lang="tr-TR"/>
              <a:t> </a:t>
            </a:r>
          </a:p>
        </p:txBody>
      </p:sp>
      <p:sp>
        <p:nvSpPr>
          <p:cNvPr id="23555"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solidFill>
                  <a:srgbClr val="00CC00"/>
                </a:solidFill>
              </a:rPr>
              <a:t>Mikoriza Mantarları Kök Bölgesinde Tam Olarak NeredeYaşar?</a:t>
            </a:r>
          </a:p>
          <a:p>
            <a:pPr>
              <a:lnSpc>
                <a:spcPct val="90000"/>
              </a:lnSpc>
              <a:buFont typeface="Wingdings" pitchFamily="2" charset="2"/>
              <a:buNone/>
            </a:pPr>
            <a:endParaRPr lang="tr-TR" sz="2000" b="1">
              <a:solidFill>
                <a:srgbClr val="00CC00"/>
              </a:solidFill>
            </a:endParaRPr>
          </a:p>
          <a:p>
            <a:pPr>
              <a:lnSpc>
                <a:spcPct val="90000"/>
              </a:lnSpc>
            </a:pPr>
            <a:r>
              <a:rPr lang="tr-TR" sz="2000" b="1"/>
              <a:t>Mikoriza Mantarlarının çok fark lı tipleri mevcuttur. Genel anlamda kök üzerinde yaşadığı yere göre ikiye ayrılır: ENDO (kökün iç bölgesinde yaşayanlar) ve EKTO (kökün dış bölgesinde yaşayan) Mikoriza. Mikoriza'nın etkin olabilmesi için kök ile direkt kontağının olması gerekmektedir.</a:t>
            </a:r>
          </a:p>
          <a:p>
            <a:pPr>
              <a:lnSpc>
                <a:spcPct val="90000"/>
              </a:lnSpc>
            </a:pPr>
            <a:endParaRPr lang="tr-TR" sz="2000" b="1"/>
          </a:p>
          <a:p>
            <a:pPr>
              <a:lnSpc>
                <a:spcPct val="90000"/>
              </a:lnSpc>
              <a:buFont typeface="Wingdings" pitchFamily="2" charset="2"/>
              <a:buNone/>
            </a:pPr>
            <a:endParaRPr lang="tr-TR" sz="2000" b="1"/>
          </a:p>
        </p:txBody>
      </p:sp>
      <p:pic>
        <p:nvPicPr>
          <p:cNvPr id="23556" name="Picture 4" descr="EEPC20"/>
          <p:cNvPicPr>
            <a:picLocks noChangeAspect="1" noChangeArrowheads="1"/>
          </p:cNvPicPr>
          <p:nvPr/>
        </p:nvPicPr>
        <p:blipFill>
          <a:blip r:embed="rId2" cstate="print"/>
          <a:srcRect/>
          <a:stretch>
            <a:fillRect/>
          </a:stretch>
        </p:blipFill>
        <p:spPr bwMode="auto">
          <a:xfrm>
            <a:off x="5364163" y="1773238"/>
            <a:ext cx="3600450" cy="48958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(Mycorrhiza)-2</a:t>
            </a:r>
            <a:r>
              <a:rPr lang="tr-TR"/>
              <a:t> </a:t>
            </a:r>
          </a:p>
        </p:txBody>
      </p:sp>
      <p:sp>
        <p:nvSpPr>
          <p:cNvPr id="24579" name="Rectangle 3"/>
          <p:cNvSpPr>
            <a:spLocks noGrp="1" noChangeArrowheads="1"/>
          </p:cNvSpPr>
          <p:nvPr>
            <p:ph type="body" sz="half" idx="1"/>
          </p:nvPr>
        </p:nvSpPr>
        <p:spPr>
          <a:xfrm>
            <a:off x="457200" y="1484313"/>
            <a:ext cx="4906963" cy="5068887"/>
          </a:xfrm>
        </p:spPr>
        <p:txBody>
          <a:bodyPr/>
          <a:lstStyle/>
          <a:p>
            <a:pPr>
              <a:lnSpc>
                <a:spcPct val="90000"/>
              </a:lnSpc>
            </a:pPr>
            <a:r>
              <a:rPr lang="tr-TR" sz="2000" b="1">
                <a:solidFill>
                  <a:srgbClr val="00CC00"/>
                </a:solidFill>
              </a:rPr>
              <a:t>Mikoriza Mantarları Ne Zaman Uygulanmalıdır?</a:t>
            </a:r>
            <a:br>
              <a:rPr lang="tr-TR" sz="2000" b="1">
                <a:solidFill>
                  <a:srgbClr val="00CC00"/>
                </a:solidFill>
              </a:rPr>
            </a:br>
            <a:endParaRPr lang="tr-TR" sz="2000" b="1">
              <a:solidFill>
                <a:srgbClr val="00CC00"/>
              </a:solidFill>
            </a:endParaRPr>
          </a:p>
          <a:p>
            <a:pPr>
              <a:lnSpc>
                <a:spcPct val="90000"/>
              </a:lnSpc>
            </a:pPr>
            <a:r>
              <a:rPr lang="tr-TR" sz="1800" b="1"/>
              <a:t>Mikoriza Mantarlarının dikim ile birlikte üretim sezonu başında genç bitkilerde uygulanması özellikle önerilmektedir. 2-3 yaşına ulaşmış çok yıllık bitkilerde uygulanması çok pahallı ve özel alet ve ekipman gerektir. Yeni dikimi yapılan sebze fidelerinde veya meyve ağaçlarında dikim sırasında uygulanması fide veya fidanın tutumunu arttırır, normale göre çok daha mükemmel bir gelişme imkanı verir. Dekoratif amaçlı büyük ağaçların yeni bir yere dikimi msırasında, saksı bitkilerinde rahatlıkla kullanılabilir.</a:t>
            </a:r>
          </a:p>
          <a:p>
            <a:pPr>
              <a:lnSpc>
                <a:spcPct val="90000"/>
              </a:lnSpc>
            </a:pPr>
            <a:endParaRPr lang="tr-TR" sz="2000" b="1"/>
          </a:p>
          <a:p>
            <a:pPr>
              <a:lnSpc>
                <a:spcPct val="90000"/>
              </a:lnSpc>
              <a:buFont typeface="Wingdings" pitchFamily="2" charset="2"/>
              <a:buNone/>
            </a:pPr>
            <a:endParaRPr lang="tr-TR" sz="2000" b="1"/>
          </a:p>
        </p:txBody>
      </p:sp>
      <p:pic>
        <p:nvPicPr>
          <p:cNvPr id="24580" name="Picture 4" descr="230"/>
          <p:cNvPicPr>
            <a:picLocks noChangeAspect="1" noChangeArrowheads="1"/>
          </p:cNvPicPr>
          <p:nvPr/>
        </p:nvPicPr>
        <p:blipFill>
          <a:blip r:embed="rId2" cstate="print"/>
          <a:srcRect/>
          <a:stretch>
            <a:fillRect/>
          </a:stretch>
        </p:blipFill>
        <p:spPr bwMode="auto">
          <a:xfrm>
            <a:off x="4284663" y="1371600"/>
            <a:ext cx="4608512" cy="5486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(Mycorrhiza)-2</a:t>
            </a:r>
            <a:r>
              <a:rPr lang="tr-TR"/>
              <a:t> </a:t>
            </a:r>
          </a:p>
        </p:txBody>
      </p:sp>
      <p:sp>
        <p:nvSpPr>
          <p:cNvPr id="26627"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solidFill>
                  <a:srgbClr val="00CC00"/>
                </a:solidFill>
              </a:rPr>
              <a:t>Mikoriza Mantarları Kuraklık Problemine Çözüm Olabilir mi?</a:t>
            </a:r>
            <a:br>
              <a:rPr lang="tr-TR" sz="2000" b="1">
                <a:solidFill>
                  <a:srgbClr val="00CC00"/>
                </a:solidFill>
              </a:rPr>
            </a:br>
            <a:endParaRPr lang="tr-TR" sz="2000" b="1">
              <a:solidFill>
                <a:srgbClr val="00CC00"/>
              </a:solidFill>
            </a:endParaRPr>
          </a:p>
          <a:p>
            <a:pPr>
              <a:lnSpc>
                <a:spcPct val="90000"/>
              </a:lnSpc>
            </a:pPr>
            <a:r>
              <a:rPr lang="tr-TR" sz="1800" b="1"/>
              <a:t>Mikoriza Mantarlarının gerek kök yüzey alanını genişletmesi gerekse köklerin su ve besin alınım gücünü koşullara bağlı olarak 5-7 kat arttırabilmesi, özellikle küresel ısınma ile birlikte yoğun olarak gündeme gelen kuraklık problemine ciddi anlamda çözüm olabilmektedir. Mikorizaların etkinlikleri özellikle çok olumsuz çevre (kuraklık, soğukluk) ve toprak koşullarında (çoraklaşma, çölleşme, ağır metal birikimi, tuzlanma gibi) kendini çok daha iyi gösterebilmektedir.</a:t>
            </a:r>
          </a:p>
        </p:txBody>
      </p:sp>
      <p:pic>
        <p:nvPicPr>
          <p:cNvPr id="26628" name="Picture 4" descr="Mycorrhizae-Natures-Prescription-for-BEN_i_bmw152283"/>
          <p:cNvPicPr>
            <a:picLocks noChangeAspect="1" noChangeArrowheads="1"/>
          </p:cNvPicPr>
          <p:nvPr/>
        </p:nvPicPr>
        <p:blipFill>
          <a:blip r:embed="rId2" cstate="print"/>
          <a:srcRect/>
          <a:stretch>
            <a:fillRect/>
          </a:stretch>
        </p:blipFill>
        <p:spPr bwMode="auto">
          <a:xfrm>
            <a:off x="5292725" y="1700213"/>
            <a:ext cx="3671888" cy="49688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(Mycorrhiza)-2</a:t>
            </a:r>
            <a:r>
              <a:rPr lang="tr-TR"/>
              <a:t> </a:t>
            </a:r>
          </a:p>
        </p:txBody>
      </p:sp>
      <p:sp>
        <p:nvSpPr>
          <p:cNvPr id="27651"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solidFill>
                  <a:srgbClr val="00CC00"/>
                </a:solidFill>
              </a:rPr>
              <a:t>Neden Mikoriza?</a:t>
            </a:r>
          </a:p>
          <a:p>
            <a:pPr>
              <a:lnSpc>
                <a:spcPct val="90000"/>
              </a:lnSpc>
            </a:pPr>
            <a:endParaRPr lang="tr-TR" sz="2000" b="1">
              <a:solidFill>
                <a:srgbClr val="00CC00"/>
              </a:solidFill>
            </a:endParaRPr>
          </a:p>
          <a:p>
            <a:pPr>
              <a:lnSpc>
                <a:spcPct val="90000"/>
              </a:lnSpc>
            </a:pPr>
            <a:r>
              <a:rPr lang="tr-TR" sz="2000" b="1"/>
              <a:t>İnce kökler ve kök tüyleri topraktaki besin maddelerini bulur ve alırlar. </a:t>
            </a:r>
          </a:p>
          <a:p>
            <a:pPr>
              <a:lnSpc>
                <a:spcPct val="90000"/>
              </a:lnSpc>
            </a:pPr>
            <a:r>
              <a:rPr lang="tr-TR" sz="2000" b="1"/>
              <a:t>Mikorizal hifler ise bunu çok daha iyi yapmaktadır.</a:t>
            </a:r>
          </a:p>
        </p:txBody>
      </p:sp>
      <p:pic>
        <p:nvPicPr>
          <p:cNvPr id="27652" name="Picture 4" descr="gel"/>
          <p:cNvPicPr>
            <a:picLocks noChangeAspect="1" noChangeArrowheads="1"/>
          </p:cNvPicPr>
          <p:nvPr/>
        </p:nvPicPr>
        <p:blipFill>
          <a:blip r:embed="rId2" cstate="print"/>
          <a:srcRect/>
          <a:stretch>
            <a:fillRect/>
          </a:stretch>
        </p:blipFill>
        <p:spPr bwMode="auto">
          <a:xfrm>
            <a:off x="5148263" y="1557338"/>
            <a:ext cx="3810000" cy="51117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tr-TR" sz="4000" b="1">
                <a:solidFill>
                  <a:srgbClr val="000000"/>
                </a:solidFill>
                <a:effectLst>
                  <a:outerShdw blurRad="38100" dist="38100" dir="2700000" algn="tl">
                    <a:srgbClr val="FFFFFF"/>
                  </a:outerShdw>
                </a:effectLst>
              </a:rPr>
              <a:t>MİKORİZA (Mycorrhiza) DENEMELERİ</a:t>
            </a:r>
            <a:endParaRPr lang="tr-TR" sz="4000"/>
          </a:p>
        </p:txBody>
      </p:sp>
      <p:pic>
        <p:nvPicPr>
          <p:cNvPr id="28677" name="Picture 5" descr="mikoriza1">
            <a:hlinkClick r:id="rId2" tooltip="mikoriza1"/>
          </p:cNvPr>
          <p:cNvPicPr>
            <a:picLocks noChangeAspect="1" noChangeArrowheads="1"/>
          </p:cNvPicPr>
          <p:nvPr/>
        </p:nvPicPr>
        <p:blipFill>
          <a:blip r:embed="rId3" cstate="print"/>
          <a:srcRect/>
          <a:stretch>
            <a:fillRect/>
          </a:stretch>
        </p:blipFill>
        <p:spPr bwMode="auto">
          <a:xfrm>
            <a:off x="611188" y="1916113"/>
            <a:ext cx="7921625" cy="44656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MİKORİZALAR (Mycorrhiza)</a:t>
            </a:r>
            <a:r>
              <a:rPr lang="tr-TR"/>
              <a:t> </a:t>
            </a:r>
          </a:p>
        </p:txBody>
      </p:sp>
      <p:sp>
        <p:nvSpPr>
          <p:cNvPr id="31748" name="Rectangle 4"/>
          <p:cNvSpPr>
            <a:spLocks noChangeArrowheads="1"/>
          </p:cNvSpPr>
          <p:nvPr/>
        </p:nvSpPr>
        <p:spPr bwMode="auto">
          <a:xfrm>
            <a:off x="395288" y="3213100"/>
            <a:ext cx="8229600" cy="1258888"/>
          </a:xfrm>
          <a:prstGeom prst="rect">
            <a:avLst/>
          </a:prstGeom>
          <a:noFill/>
          <a:ln w="9525">
            <a:noFill/>
            <a:miter lim="800000"/>
            <a:headEnd/>
            <a:tailEnd/>
          </a:ln>
          <a:effectLst/>
        </p:spPr>
        <p:txBody>
          <a:bodyPr anchor="b"/>
          <a:lstStyle/>
          <a:p>
            <a:pPr algn="ctr"/>
            <a:r>
              <a:rPr lang="tr-TR" sz="3200" b="1" dirty="0">
                <a:effectLst>
                  <a:outerShdw blurRad="38100" dist="38100" dir="2700000" algn="tl">
                    <a:srgbClr val="000000"/>
                  </a:outerShdw>
                </a:effectLst>
                <a:latin typeface="Arial" charset="0"/>
              </a:rPr>
              <a:t>Hazırlayan:</a:t>
            </a:r>
            <a:r>
              <a:rPr lang="tr-TR" sz="3200" b="1" dirty="0" err="1">
                <a:effectLst>
                  <a:outerShdw blurRad="38100" dist="38100" dir="2700000" algn="tl">
                    <a:srgbClr val="000000"/>
                  </a:outerShdw>
                </a:effectLst>
                <a:latin typeface="Arial" charset="0"/>
              </a:rPr>
              <a:t>Feden</a:t>
            </a:r>
            <a:r>
              <a:rPr lang="tr-TR" sz="3200" b="1" dirty="0">
                <a:effectLst>
                  <a:outerShdw blurRad="38100" dist="38100" dir="2700000" algn="tl">
                    <a:srgbClr val="000000"/>
                  </a:outerShdw>
                </a:effectLst>
                <a:latin typeface="Arial" charset="0"/>
              </a:rPr>
              <a:t> TORAMAN</a:t>
            </a:r>
            <a:br>
              <a:rPr lang="tr-TR" sz="3200" b="1" dirty="0">
                <a:effectLst>
                  <a:outerShdw blurRad="38100" dist="38100" dir="2700000" algn="tl">
                    <a:srgbClr val="000000"/>
                  </a:outerShdw>
                </a:effectLst>
                <a:latin typeface="Arial" charset="0"/>
              </a:rPr>
            </a:br>
            <a:r>
              <a:rPr lang="tr-TR" sz="3200" b="1" dirty="0">
                <a:effectLst>
                  <a:outerShdw blurRad="38100" dist="38100" dir="2700000" algn="tl">
                    <a:srgbClr val="000000"/>
                  </a:outerShdw>
                </a:effectLst>
                <a:latin typeface="Arial" charset="0"/>
              </a:rPr>
              <a:t>              Fehmi YAMAK</a:t>
            </a:r>
            <a:br>
              <a:rPr lang="tr-TR" sz="3200" b="1" dirty="0">
                <a:effectLst>
                  <a:outerShdw blurRad="38100" dist="38100" dir="2700000" algn="tl">
                    <a:srgbClr val="000000"/>
                  </a:outerShdw>
                </a:effectLst>
                <a:latin typeface="Arial" charset="0"/>
              </a:rPr>
            </a:br>
            <a:r>
              <a:rPr lang="tr-TR" sz="3200" b="1" dirty="0" smtClean="0">
                <a:effectLst>
                  <a:outerShdw blurRad="38100" dist="38100" dir="2700000" algn="tl">
                    <a:srgbClr val="000000"/>
                  </a:outerShdw>
                </a:effectLst>
                <a:latin typeface="Arial" charset="0"/>
              </a:rPr>
              <a:t>2010</a:t>
            </a:r>
          </a:p>
          <a:p>
            <a:pPr algn="ctr"/>
            <a:r>
              <a:rPr lang="tr-TR" sz="1600" dirty="0"/>
              <a:t>www.ar-</a:t>
            </a:r>
            <a:r>
              <a:rPr lang="tr-TR" sz="1600" dirty="0" err="1"/>
              <a:t>gegrup</a:t>
            </a:r>
            <a:r>
              <a:rPr lang="tr-TR" sz="1600" dirty="0"/>
              <a:t>.com/</a:t>
            </a:r>
            <a:r>
              <a:rPr lang="tr-TR" sz="1600" dirty="0" err="1"/>
              <a:t>FileUpload</a:t>
            </a:r>
            <a:r>
              <a:rPr lang="tr-TR" sz="1600" dirty="0"/>
              <a:t>/bs13979/File/</a:t>
            </a:r>
            <a:r>
              <a:rPr lang="tr-TR" sz="1600" b="1" dirty="0" err="1"/>
              <a:t>mikoriza</a:t>
            </a:r>
            <a:r>
              <a:rPr lang="tr-TR" sz="1600" dirty="0"/>
              <a:t>_(</a:t>
            </a:r>
            <a:r>
              <a:rPr lang="tr-TR" sz="1600" dirty="0" err="1"/>
              <a:t>mycorrhiza</a:t>
            </a:r>
            <a:r>
              <a:rPr lang="tr-TR" sz="1600" dirty="0"/>
              <a:t>).</a:t>
            </a:r>
            <a:r>
              <a:rPr lang="tr-TR" sz="1600" dirty="0" err="1"/>
              <a:t>ppt</a:t>
            </a:r>
            <a:endParaRPr lang="tr-TR" sz="1600" dirty="0">
              <a:effectLst>
                <a:outerShdw blurRad="38100" dist="38100" dir="2700000" algn="tl">
                  <a:srgbClr val="000000"/>
                </a:outerShdw>
              </a:effectLst>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mikorizalar2">
            <a:hlinkClick r:id="rId2" tooltip="mikorizalar2"/>
          </p:cNvPr>
          <p:cNvPicPr>
            <a:picLocks noChangeAspect="1" noChangeArrowheads="1"/>
          </p:cNvPicPr>
          <p:nvPr/>
        </p:nvPicPr>
        <p:blipFill>
          <a:blip r:embed="rId3" cstate="print"/>
          <a:srcRect/>
          <a:stretch>
            <a:fillRect/>
          </a:stretch>
        </p:blipFill>
        <p:spPr bwMode="auto">
          <a:xfrm>
            <a:off x="611188" y="1916113"/>
            <a:ext cx="7921625" cy="4465637"/>
          </a:xfrm>
          <a:prstGeom prst="rect">
            <a:avLst/>
          </a:prstGeom>
          <a:noFill/>
          <a:ln w="9525">
            <a:noFill/>
            <a:miter lim="800000"/>
            <a:headEnd/>
            <a:tailEnd/>
          </a:ln>
        </p:spPr>
      </p:pic>
      <p:sp>
        <p:nvSpPr>
          <p:cNvPr id="29703" name="Rectangle 7"/>
          <p:cNvSpPr>
            <a:spLocks noGrp="1" noChangeArrowheads="1"/>
          </p:cNvSpPr>
          <p:nvPr>
            <p:ph type="title"/>
          </p:nvPr>
        </p:nvSpPr>
        <p:spPr>
          <a:noFill/>
          <a:ln/>
        </p:spPr>
        <p:txBody>
          <a:bodyPr/>
          <a:lstStyle/>
          <a:p>
            <a:r>
              <a:rPr lang="tr-TR" sz="4000" b="1">
                <a:solidFill>
                  <a:srgbClr val="000000"/>
                </a:solidFill>
                <a:effectLst>
                  <a:outerShdw blurRad="38100" dist="38100" dir="2700000" algn="tl">
                    <a:srgbClr val="FFFFFF"/>
                  </a:outerShdw>
                </a:effectLst>
              </a:rPr>
              <a:t>MİKORİZA (Mycorrhiza) DENEMELERİ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mikorizalar">
            <a:hlinkClick r:id="rId2" tooltip="mikorizalar"/>
          </p:cNvPr>
          <p:cNvPicPr>
            <a:picLocks noChangeAspect="1" noChangeArrowheads="1"/>
          </p:cNvPicPr>
          <p:nvPr/>
        </p:nvPicPr>
        <p:blipFill>
          <a:blip r:embed="rId3" cstate="print"/>
          <a:srcRect/>
          <a:stretch>
            <a:fillRect/>
          </a:stretch>
        </p:blipFill>
        <p:spPr bwMode="auto">
          <a:xfrm>
            <a:off x="1476375" y="1916113"/>
            <a:ext cx="6264275" cy="4465637"/>
          </a:xfrm>
          <a:prstGeom prst="rect">
            <a:avLst/>
          </a:prstGeom>
          <a:noFill/>
          <a:ln w="9525">
            <a:noFill/>
            <a:miter lim="800000"/>
            <a:headEnd/>
            <a:tailEnd/>
          </a:ln>
        </p:spPr>
      </p:pic>
      <p:sp>
        <p:nvSpPr>
          <p:cNvPr id="30726" name="Rectangle 6"/>
          <p:cNvSpPr>
            <a:spLocks noGrp="1" noChangeArrowheads="1"/>
          </p:cNvSpPr>
          <p:nvPr>
            <p:ph type="title"/>
          </p:nvPr>
        </p:nvSpPr>
        <p:spPr>
          <a:noFill/>
          <a:ln/>
        </p:spPr>
        <p:txBody>
          <a:bodyPr/>
          <a:lstStyle/>
          <a:p>
            <a:r>
              <a:rPr lang="tr-TR" sz="4000" b="1">
                <a:solidFill>
                  <a:srgbClr val="000000"/>
                </a:solidFill>
                <a:effectLst>
                  <a:outerShdw blurRad="38100" dist="38100" dir="2700000" algn="tl">
                    <a:srgbClr val="FFFFFF"/>
                  </a:outerShdw>
                </a:effectLst>
              </a:rPr>
              <a:t>MİKORİZA (Mycorrhiza) DENEMELERİ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TEŞEKKÜRLER</a:t>
            </a:r>
          </a:p>
        </p:txBody>
      </p:sp>
      <p:sp>
        <p:nvSpPr>
          <p:cNvPr id="36867" name="Rectangle 3"/>
          <p:cNvSpPr>
            <a:spLocks noGrp="1" noChangeArrowheads="1"/>
          </p:cNvSpPr>
          <p:nvPr>
            <p:ph type="body" idx="1"/>
          </p:nvPr>
        </p:nvSpPr>
        <p:spPr>
          <a:xfrm>
            <a:off x="457200" y="4437063"/>
            <a:ext cx="8229600" cy="1693862"/>
          </a:xfrm>
        </p:spPr>
        <p:txBody>
          <a:bodyPr/>
          <a:lstStyle/>
          <a:p>
            <a:pPr algn="ctr">
              <a:lnSpc>
                <a:spcPct val="90000"/>
              </a:lnSpc>
              <a:buFont typeface="Wingdings" pitchFamily="2" charset="2"/>
              <a:buNone/>
            </a:pPr>
            <a:r>
              <a:rPr lang="tr-TR" b="1"/>
              <a:t>Sunan:Feden TORAMAN</a:t>
            </a:r>
          </a:p>
          <a:p>
            <a:pPr algn="ctr">
              <a:lnSpc>
                <a:spcPct val="90000"/>
              </a:lnSpc>
              <a:buFont typeface="Wingdings" pitchFamily="2" charset="2"/>
              <a:buNone/>
            </a:pPr>
            <a:r>
              <a:rPr lang="tr-TR" b="1"/>
              <a:t>       Fehmi YAMAK</a:t>
            </a:r>
          </a:p>
          <a:p>
            <a:pPr algn="ctr">
              <a:lnSpc>
                <a:spcPct val="90000"/>
              </a:lnSpc>
              <a:buFont typeface="Wingdings" pitchFamily="2" charset="2"/>
              <a:buNone/>
            </a:pPr>
            <a:r>
              <a:rPr lang="tr-TR" b="1"/>
              <a:t>2010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(Mycorrhiza)-1</a:t>
            </a:r>
          </a:p>
        </p:txBody>
      </p:sp>
      <p:sp>
        <p:nvSpPr>
          <p:cNvPr id="9219"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t>Mikorizalar bitki kökleri ile toprak funguslarının  ortak yaşam (simbiyotik) biçimine en iyi örneğidir. Adeta “bitki köklerinin mantarlar ile evliliği” olarak da tanımlanan bu ortak yaşam biçiminde, Mikoriza mantarları topraktan aldığı yararlı besin maddelerini ve suyu bitkiye en hızlı şekilde verir. Toprak kökenli olan Mikoriza mantarları,  bitki kök yüzeyi, kök dokuları ve hücre ile hücreler arası boşluklara yerleşerek yaşamlarını bitki köklerinde en az 2 yıl süreyle devam ettirirler. </a:t>
            </a:r>
            <a:br>
              <a:rPr lang="tr-TR" sz="2000" b="1"/>
            </a:br>
            <a:endParaRPr lang="tr-TR" sz="2000"/>
          </a:p>
        </p:txBody>
      </p:sp>
      <p:pic>
        <p:nvPicPr>
          <p:cNvPr id="9222" name="Picture 6" descr="Mycorrhizae"/>
          <p:cNvPicPr>
            <a:picLocks noGrp="1" noChangeAspect="1" noChangeArrowheads="1"/>
          </p:cNvPicPr>
          <p:nvPr>
            <p:ph type="clipArt" sz="half" idx="2"/>
          </p:nvPr>
        </p:nvPicPr>
        <p:blipFill>
          <a:blip r:embed="rId2" cstate="print"/>
          <a:srcRect/>
          <a:stretch>
            <a:fillRect/>
          </a:stretch>
        </p:blipFill>
        <p:spPr>
          <a:xfrm>
            <a:off x="5508625" y="1600200"/>
            <a:ext cx="3455988" cy="49974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(Mycorrhiza)-1</a:t>
            </a:r>
            <a:r>
              <a:rPr lang="tr-TR"/>
              <a:t> </a:t>
            </a:r>
          </a:p>
        </p:txBody>
      </p:sp>
      <p:sp>
        <p:nvSpPr>
          <p:cNvPr id="10243"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t>*Mikorizal mantarlar, kök yüzeyinde yoğun bir fungal örtü ve çok sayıda hif  oluştururak bitki kökünün ulaşamadığı yer- lere ulaşırlar. İnce kökler ve kök tüylerinden daha ufak ve mikroskopik olan mikorizal hifler kılcal köklerin bile giremediği porlara ulaşarak besin ve su alınımını maksimum düzeyde arttırır.</a:t>
            </a:r>
            <a:br>
              <a:rPr lang="tr-TR" sz="2000" b="1"/>
            </a:br>
            <a:r>
              <a:rPr lang="tr-TR" sz="2000" b="1"/>
              <a:t>*Yüksek veya çok düşük pH dan dolayı topraktan alımı çok zor olan, başta Fosfor (P) olmak üzere, N, K, Ca, Cu, Mg, Zn gibi bitki besin elementlerinin alınımını arttırır. </a:t>
            </a:r>
          </a:p>
        </p:txBody>
      </p:sp>
      <p:pic>
        <p:nvPicPr>
          <p:cNvPr id="10246" name="Picture 6" descr="Roots"/>
          <p:cNvPicPr>
            <a:picLocks noChangeAspect="1" noChangeArrowheads="1"/>
          </p:cNvPicPr>
          <p:nvPr/>
        </p:nvPicPr>
        <p:blipFill>
          <a:blip r:embed="rId2" cstate="print"/>
          <a:srcRect/>
          <a:stretch>
            <a:fillRect/>
          </a:stretch>
        </p:blipFill>
        <p:spPr bwMode="auto">
          <a:xfrm>
            <a:off x="5724525" y="1700213"/>
            <a:ext cx="3276600" cy="49688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(Mycorrhiza)-1</a:t>
            </a:r>
          </a:p>
        </p:txBody>
      </p:sp>
      <p:sp>
        <p:nvSpPr>
          <p:cNvPr id="11267"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t>Kimyasal gübre kullanımını koşullara ve toprak yapısına bağlı olarak ciddi düzeyde azaltır. </a:t>
            </a:r>
            <a:br>
              <a:rPr lang="tr-TR" sz="2000" b="1"/>
            </a:br>
            <a:r>
              <a:rPr lang="tr-TR" sz="2000" b="1"/>
              <a:t/>
            </a:r>
            <a:br>
              <a:rPr lang="tr-TR" sz="2000" b="1"/>
            </a:br>
            <a:endParaRPr lang="tr-TR" sz="2000" b="1"/>
          </a:p>
        </p:txBody>
      </p:sp>
      <p:pic>
        <p:nvPicPr>
          <p:cNvPr id="11269" name="Picture 5" descr="emergence-types"/>
          <p:cNvPicPr>
            <a:picLocks noChangeAspect="1" noChangeArrowheads="1"/>
          </p:cNvPicPr>
          <p:nvPr/>
        </p:nvPicPr>
        <p:blipFill>
          <a:blip r:embed="rId2" cstate="print"/>
          <a:srcRect/>
          <a:stretch>
            <a:fillRect/>
          </a:stretch>
        </p:blipFill>
        <p:spPr bwMode="auto">
          <a:xfrm>
            <a:off x="5364163" y="1628775"/>
            <a:ext cx="3697287" cy="504031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(Mycorrhiza)-1</a:t>
            </a:r>
            <a:r>
              <a:rPr lang="tr-TR"/>
              <a:t> </a:t>
            </a:r>
          </a:p>
        </p:txBody>
      </p:sp>
      <p:sp>
        <p:nvSpPr>
          <p:cNvPr id="13315"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t>*Rizosfer teknikleri kullanılarak yapılan ölçümlerde mikorizal mantar ile infekte olmuş bitkilerin kaldırmış oldukları fosforun %80’ninin; azotun%25’inin, potasyumun %10’unun, çinkonun %25’inin ve bakırın %60’ının mikoriza hifleri aracılığı ile alındığı belirtilmektedir. </a:t>
            </a:r>
            <a:br>
              <a:rPr lang="tr-TR" sz="2000" b="1"/>
            </a:br>
            <a:r>
              <a:rPr lang="tr-TR" sz="2000" b="1"/>
              <a:t/>
            </a:r>
            <a:br>
              <a:rPr lang="tr-TR" sz="2000" b="1"/>
            </a:br>
            <a:r>
              <a:rPr lang="tr-TR" sz="2000" b="1"/>
              <a:t/>
            </a:r>
            <a:br>
              <a:rPr lang="tr-TR" sz="2000" b="1"/>
            </a:br>
            <a:endParaRPr lang="tr-TR" sz="2000" b="1"/>
          </a:p>
        </p:txBody>
      </p:sp>
      <p:pic>
        <p:nvPicPr>
          <p:cNvPr id="13316" name="Picture 4" descr="041096082-01_ld"/>
          <p:cNvPicPr>
            <a:picLocks noChangeAspect="1" noChangeArrowheads="1"/>
          </p:cNvPicPr>
          <p:nvPr/>
        </p:nvPicPr>
        <p:blipFill>
          <a:blip r:embed="rId2" cstate="print"/>
          <a:srcRect/>
          <a:stretch>
            <a:fillRect/>
          </a:stretch>
        </p:blipFill>
        <p:spPr bwMode="auto">
          <a:xfrm>
            <a:off x="5148263" y="1700213"/>
            <a:ext cx="3889375" cy="49688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(Mycorrhiza)-1</a:t>
            </a:r>
            <a:r>
              <a:rPr lang="tr-TR"/>
              <a:t> </a:t>
            </a:r>
          </a:p>
        </p:txBody>
      </p:sp>
      <p:sp>
        <p:nvSpPr>
          <p:cNvPr id="14339"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t>*Kuraklık, aşırı tuzluluk, ağır metal fazlalığı gibi kirlenmiş ve problemli toprakların ıslahına yardımcı olur. </a:t>
            </a:r>
            <a:br>
              <a:rPr lang="tr-TR" sz="2000" b="1"/>
            </a:br>
            <a:r>
              <a:rPr lang="tr-TR" sz="2000" b="1"/>
              <a:t>*Aşırı sıcak, aşırı soğuk, hastalık ve zararlılardan dolayı bitkide oluşan olumsuz koşullara karşı bitki savunma mekanizmasını ve direncini arttırır. </a:t>
            </a:r>
            <a:br>
              <a:rPr lang="tr-TR" sz="2000" b="1"/>
            </a:br>
            <a:r>
              <a:rPr lang="tr-TR" sz="2000" b="1"/>
              <a:t/>
            </a:r>
            <a:br>
              <a:rPr lang="tr-TR" sz="2000" b="1"/>
            </a:br>
            <a:r>
              <a:rPr lang="tr-TR" sz="2000" b="1"/>
              <a:t/>
            </a:r>
            <a:br>
              <a:rPr lang="tr-TR" sz="2000" b="1"/>
            </a:br>
            <a:r>
              <a:rPr lang="tr-TR" sz="2000" b="1"/>
              <a:t/>
            </a:r>
            <a:br>
              <a:rPr lang="tr-TR" sz="2000" b="1"/>
            </a:br>
            <a:endParaRPr lang="tr-TR" sz="2000" b="1"/>
          </a:p>
        </p:txBody>
      </p:sp>
      <p:pic>
        <p:nvPicPr>
          <p:cNvPr id="14340" name="Picture 4" descr="31_21MycorrhizaeBenefit"/>
          <p:cNvPicPr>
            <a:picLocks noChangeAspect="1" noChangeArrowheads="1"/>
          </p:cNvPicPr>
          <p:nvPr/>
        </p:nvPicPr>
        <p:blipFill>
          <a:blip r:embed="rId2" cstate="print"/>
          <a:srcRect/>
          <a:stretch>
            <a:fillRect/>
          </a:stretch>
        </p:blipFill>
        <p:spPr bwMode="auto">
          <a:xfrm>
            <a:off x="5292725" y="1557338"/>
            <a:ext cx="3743325" cy="518477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(Mycorrhiza)-1</a:t>
            </a:r>
            <a:r>
              <a:rPr lang="tr-TR"/>
              <a:t> </a:t>
            </a:r>
          </a:p>
        </p:txBody>
      </p:sp>
      <p:sp>
        <p:nvSpPr>
          <p:cNvPr id="15363"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t>*Mikoriza mantarlarımız, farklı organik maddeler ve vitaminlerle zenginleştirilmiştir. Özel olarak formülize edilmiş zengin içeriği sayesinde uygulamaların ardından, erkencilik, yüksek verim ve kalite artışı sağlanır.</a:t>
            </a:r>
          </a:p>
          <a:p>
            <a:pPr>
              <a:lnSpc>
                <a:spcPct val="90000"/>
              </a:lnSpc>
            </a:pPr>
            <a:r>
              <a:rPr lang="tr-TR" sz="2000" b="1"/>
              <a:t/>
            </a:r>
            <a:br>
              <a:rPr lang="tr-TR" sz="2000" b="1"/>
            </a:br>
            <a:r>
              <a:rPr lang="tr-TR" sz="2000" b="1"/>
              <a:t/>
            </a:r>
            <a:br>
              <a:rPr lang="tr-TR" sz="2000" b="1"/>
            </a:br>
            <a:endParaRPr lang="tr-TR" sz="2000" b="1"/>
          </a:p>
        </p:txBody>
      </p:sp>
      <p:pic>
        <p:nvPicPr>
          <p:cNvPr id="15364" name="Picture 4" descr="Grass_03"/>
          <p:cNvPicPr>
            <a:picLocks noChangeAspect="1" noChangeArrowheads="1"/>
          </p:cNvPicPr>
          <p:nvPr/>
        </p:nvPicPr>
        <p:blipFill>
          <a:blip r:embed="rId2" cstate="print"/>
          <a:srcRect/>
          <a:stretch>
            <a:fillRect/>
          </a:stretch>
        </p:blipFill>
        <p:spPr bwMode="auto">
          <a:xfrm>
            <a:off x="5003800" y="1771650"/>
            <a:ext cx="4067175" cy="48974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tr-TR" b="1">
                <a:solidFill>
                  <a:srgbClr val="000000"/>
                </a:solidFill>
                <a:effectLst>
                  <a:outerShdw blurRad="38100" dist="38100" dir="2700000" algn="tl">
                    <a:srgbClr val="FFFFFF"/>
                  </a:outerShdw>
                </a:effectLst>
              </a:rPr>
              <a:t>MİKORİZA (Mycorrhiza)-1</a:t>
            </a:r>
            <a:r>
              <a:rPr lang="tr-TR"/>
              <a:t> </a:t>
            </a:r>
          </a:p>
        </p:txBody>
      </p:sp>
      <p:sp>
        <p:nvSpPr>
          <p:cNvPr id="16387" name="Rectangle 3"/>
          <p:cNvSpPr>
            <a:spLocks noGrp="1" noChangeArrowheads="1"/>
          </p:cNvSpPr>
          <p:nvPr>
            <p:ph type="body" sz="half" idx="1"/>
          </p:nvPr>
        </p:nvSpPr>
        <p:spPr>
          <a:xfrm>
            <a:off x="457200" y="1600200"/>
            <a:ext cx="4906963" cy="5068888"/>
          </a:xfrm>
        </p:spPr>
        <p:txBody>
          <a:bodyPr/>
          <a:lstStyle/>
          <a:p>
            <a:pPr>
              <a:lnSpc>
                <a:spcPct val="90000"/>
              </a:lnSpc>
            </a:pPr>
            <a:r>
              <a:rPr lang="tr-TR" sz="2000" b="1"/>
              <a:t>*Fumigasyon veya solarizasyon sonrası dezenfekte edilmiş top-</a:t>
            </a:r>
            <a:br>
              <a:rPr lang="tr-TR" sz="2000" b="1"/>
            </a:br>
            <a:r>
              <a:rPr lang="tr-TR" sz="2000" b="1"/>
              <a:t>raklarda olumsuzlukları önler. Bitkide ekim veya dikim performansını arttırır, erken çıkışı sağlar, şaşırtma esnasındaki fide şokunu ve fide ölümlerini en aza indirir.</a:t>
            </a:r>
            <a:br>
              <a:rPr lang="tr-TR" sz="2000" b="1"/>
            </a:br>
            <a:r>
              <a:rPr lang="tr-TR" sz="2000" b="1"/>
              <a:t/>
            </a:r>
            <a:br>
              <a:rPr lang="tr-TR" sz="2000" b="1"/>
            </a:br>
            <a:r>
              <a:rPr lang="tr-TR" sz="2000" b="1"/>
              <a:t>*Mikorizaların çimlenebilmesi için, uygulamadan sonraki ilk on gün içinde, fosfor içerikli gübrelemenin yapılmaması önerilir.</a:t>
            </a:r>
            <a:br>
              <a:rPr lang="tr-TR" sz="2000" b="1"/>
            </a:br>
            <a:r>
              <a:rPr lang="tr-TR" sz="2000" b="1"/>
              <a:t/>
            </a:r>
            <a:br>
              <a:rPr lang="tr-TR" sz="2000" b="1"/>
            </a:br>
            <a:r>
              <a:rPr lang="tr-TR" sz="2000" b="1"/>
              <a:t/>
            </a:r>
            <a:br>
              <a:rPr lang="tr-TR" sz="2000" b="1"/>
            </a:br>
            <a:r>
              <a:rPr lang="tr-TR" sz="2000" b="1"/>
              <a:t/>
            </a:r>
            <a:br>
              <a:rPr lang="tr-TR" sz="2000" b="1"/>
            </a:br>
            <a:endParaRPr lang="tr-TR" sz="2000" b="1"/>
          </a:p>
        </p:txBody>
      </p:sp>
      <p:pic>
        <p:nvPicPr>
          <p:cNvPr id="16388" name="Picture 4" descr="150px-Wheat_field"/>
          <p:cNvPicPr>
            <a:picLocks noChangeAspect="1" noChangeArrowheads="1"/>
          </p:cNvPicPr>
          <p:nvPr/>
        </p:nvPicPr>
        <p:blipFill>
          <a:blip r:embed="rId2" cstate="print"/>
          <a:srcRect/>
          <a:stretch>
            <a:fillRect/>
          </a:stretch>
        </p:blipFill>
        <p:spPr bwMode="auto">
          <a:xfrm>
            <a:off x="5435600" y="1700213"/>
            <a:ext cx="3600450" cy="4968875"/>
          </a:xfrm>
          <a:prstGeom prst="rect">
            <a:avLst/>
          </a:prstGeom>
          <a:noFill/>
        </p:spPr>
      </p:pic>
    </p:spTree>
  </p:cSld>
  <p:clrMapOvr>
    <a:masterClrMapping/>
  </p:clrMapOvr>
</p:sld>
</file>

<file path=ppt/theme/theme1.xml><?xml version="1.0" encoding="utf-8"?>
<a:theme xmlns:a="http://schemas.openxmlformats.org/drawingml/2006/main" name="Rakipler">
  <a:themeElements>
    <a:clrScheme name="Rakipler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Rakipler">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kipler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Rakipler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Rakipler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Rakipler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Rakipler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Rakipler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Rakipler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Rakipler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Competition</Template>
  <TotalTime>76</TotalTime>
  <Words>502</Words>
  <Application>Microsoft Office PowerPoint</Application>
  <PresentationFormat>Ekran Gösterisi (4:3)</PresentationFormat>
  <Paragraphs>59</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Rakipler</vt:lpstr>
      <vt:lpstr>MİKORİZALAR (Mycorrhiza) </vt:lpstr>
      <vt:lpstr>MİKORİZALAR (Mycorrhiza) </vt:lpstr>
      <vt:lpstr>MİKORİZA (Mycorrhiza)-1</vt:lpstr>
      <vt:lpstr>MİKORİZA (Mycorrhiza)-1 </vt:lpstr>
      <vt:lpstr>MİKORİZA (Mycorrhiza)-1</vt:lpstr>
      <vt:lpstr>MİKORİZA (Mycorrhiza)-1 </vt:lpstr>
      <vt:lpstr>MİKORİZA (Mycorrhiza)-1 </vt:lpstr>
      <vt:lpstr>MİKORİZA (Mycorrhiza)-1 </vt:lpstr>
      <vt:lpstr>MİKORİZA (Mycorrhiza)-1 </vt:lpstr>
      <vt:lpstr>MİKORİZA (Mycorrhiza)-2 </vt:lpstr>
      <vt:lpstr>MİKORİZA (Mycorrhiza)-2 </vt:lpstr>
      <vt:lpstr>MİKORİZA (Mycorrhiza)-2 </vt:lpstr>
      <vt:lpstr>MİKORİZA (Mycorrhiza)-2 </vt:lpstr>
      <vt:lpstr>MİKORİZA (Mycorrhiza)-2 </vt:lpstr>
      <vt:lpstr>MİKORİZA (Mycorrhiza)-2 </vt:lpstr>
      <vt:lpstr>MİKORİZA (Mycorrhiza)-2 </vt:lpstr>
      <vt:lpstr>MİKORİZA (Mycorrhiza)-2 </vt:lpstr>
      <vt:lpstr>MİKORİZA (Mycorrhiza)-2 </vt:lpstr>
      <vt:lpstr>MİKORİZA (Mycorrhiza) DENEMELERİ</vt:lpstr>
      <vt:lpstr>MİKORİZA (Mycorrhiza) DENEMELERİ</vt:lpstr>
      <vt:lpstr>MİKORİZA (Mycorrhiza) DENEMELERİ</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MİKORİZA (Mycorrhiza)</dc:title>
  <dc:creator>PC</dc:creator>
  <cp:lastModifiedBy>Arafa</cp:lastModifiedBy>
  <cp:revision>11</cp:revision>
  <dcterms:created xsi:type="dcterms:W3CDTF">2010-04-25T09:31:01Z</dcterms:created>
  <dcterms:modified xsi:type="dcterms:W3CDTF">2012-10-07T19:27:40Z</dcterms:modified>
</cp:coreProperties>
</file>